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07"/>
  </p:notesMasterIdLst>
  <p:sldIdLst>
    <p:sldId id="256" r:id="rId4"/>
    <p:sldId id="443" r:id="rId5"/>
    <p:sldId id="444" r:id="rId6"/>
    <p:sldId id="445" r:id="rId7"/>
    <p:sldId id="446" r:id="rId8"/>
    <p:sldId id="447" r:id="rId9"/>
    <p:sldId id="448" r:id="rId10"/>
    <p:sldId id="410" r:id="rId11"/>
    <p:sldId id="346" r:id="rId12"/>
    <p:sldId id="297" r:id="rId13"/>
    <p:sldId id="261" r:id="rId14"/>
    <p:sldId id="264" r:id="rId15"/>
    <p:sldId id="440" r:id="rId16"/>
    <p:sldId id="439" r:id="rId17"/>
    <p:sldId id="438" r:id="rId18"/>
    <p:sldId id="441" r:id="rId19"/>
    <p:sldId id="388" r:id="rId20"/>
    <p:sldId id="352" r:id="rId21"/>
    <p:sldId id="353" r:id="rId22"/>
    <p:sldId id="442" r:id="rId23"/>
    <p:sldId id="355" r:id="rId24"/>
    <p:sldId id="357" r:id="rId25"/>
    <p:sldId id="302" r:id="rId26"/>
    <p:sldId id="305" r:id="rId27"/>
    <p:sldId id="301" r:id="rId28"/>
    <p:sldId id="306" r:id="rId29"/>
    <p:sldId id="304" r:id="rId30"/>
    <p:sldId id="307" r:id="rId31"/>
    <p:sldId id="308" r:id="rId32"/>
    <p:sldId id="303" r:id="rId33"/>
    <p:sldId id="310" r:id="rId34"/>
    <p:sldId id="348" r:id="rId35"/>
    <p:sldId id="351" r:id="rId36"/>
    <p:sldId id="383" r:id="rId37"/>
    <p:sldId id="358" r:id="rId38"/>
    <p:sldId id="350" r:id="rId39"/>
    <p:sldId id="360" r:id="rId40"/>
    <p:sldId id="364" r:id="rId41"/>
    <p:sldId id="362" r:id="rId42"/>
    <p:sldId id="366" r:id="rId43"/>
    <p:sldId id="368" r:id="rId44"/>
    <p:sldId id="369" r:id="rId45"/>
    <p:sldId id="370" r:id="rId46"/>
    <p:sldId id="371" r:id="rId47"/>
    <p:sldId id="372" r:id="rId48"/>
    <p:sldId id="389" r:id="rId49"/>
    <p:sldId id="398" r:id="rId50"/>
    <p:sldId id="400" r:id="rId51"/>
    <p:sldId id="399" r:id="rId52"/>
    <p:sldId id="384" r:id="rId53"/>
    <p:sldId id="375" r:id="rId54"/>
    <p:sldId id="381" r:id="rId55"/>
    <p:sldId id="376" r:id="rId56"/>
    <p:sldId id="382" r:id="rId57"/>
    <p:sldId id="377" r:id="rId58"/>
    <p:sldId id="378" r:id="rId59"/>
    <p:sldId id="379" r:id="rId60"/>
    <p:sldId id="380" r:id="rId61"/>
    <p:sldId id="390" r:id="rId62"/>
    <p:sldId id="401" r:id="rId63"/>
    <p:sldId id="402" r:id="rId64"/>
    <p:sldId id="403" r:id="rId65"/>
    <p:sldId id="385" r:id="rId66"/>
    <p:sldId id="374" r:id="rId67"/>
    <p:sldId id="393" r:id="rId68"/>
    <p:sldId id="394" r:id="rId69"/>
    <p:sldId id="395" r:id="rId70"/>
    <p:sldId id="429" r:id="rId71"/>
    <p:sldId id="417" r:id="rId72"/>
    <p:sldId id="428" r:id="rId73"/>
    <p:sldId id="420" r:id="rId74"/>
    <p:sldId id="421" r:id="rId75"/>
    <p:sldId id="422" r:id="rId76"/>
    <p:sldId id="423" r:id="rId77"/>
    <p:sldId id="424" r:id="rId78"/>
    <p:sldId id="425" r:id="rId79"/>
    <p:sldId id="426" r:id="rId80"/>
    <p:sldId id="427" r:id="rId81"/>
    <p:sldId id="436" r:id="rId82"/>
    <p:sldId id="437" r:id="rId83"/>
    <p:sldId id="391" r:id="rId84"/>
    <p:sldId id="404" r:id="rId85"/>
    <p:sldId id="405" r:id="rId86"/>
    <p:sldId id="406" r:id="rId87"/>
    <p:sldId id="386" r:id="rId88"/>
    <p:sldId id="387" r:id="rId89"/>
    <p:sldId id="392" r:id="rId90"/>
    <p:sldId id="407" r:id="rId91"/>
    <p:sldId id="408" r:id="rId92"/>
    <p:sldId id="409" r:id="rId93"/>
    <p:sldId id="339" r:id="rId94"/>
    <p:sldId id="337" r:id="rId95"/>
    <p:sldId id="340" r:id="rId96"/>
    <p:sldId id="338" r:id="rId97"/>
    <p:sldId id="341" r:id="rId98"/>
    <p:sldId id="344" r:id="rId99"/>
    <p:sldId id="343" r:id="rId100"/>
    <p:sldId id="433" r:id="rId101"/>
    <p:sldId id="432" r:id="rId102"/>
    <p:sldId id="434" r:id="rId103"/>
    <p:sldId id="435" r:id="rId104"/>
    <p:sldId id="430" r:id="rId105"/>
    <p:sldId id="431" r:id="rId10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" initials="t" lastIdx="1" clrIdx="0">
    <p:extLst>
      <p:ext uri="{19B8F6BF-5375-455C-9EA6-DF929625EA0E}">
        <p15:presenceInfo xmlns:p15="http://schemas.microsoft.com/office/powerpoint/2012/main" userId="t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29"/>
    <a:srgbClr val="000000"/>
    <a:srgbClr val="DDDDDD"/>
    <a:srgbClr val="EDA9D3"/>
    <a:srgbClr val="CBA9E5"/>
    <a:srgbClr val="1F2020"/>
    <a:srgbClr val="404040"/>
    <a:srgbClr val="ED1C24"/>
    <a:srgbClr val="F2B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93868" autoAdjust="0"/>
  </p:normalViewPr>
  <p:slideViewPr>
    <p:cSldViewPr>
      <p:cViewPr varScale="1">
        <p:scale>
          <a:sx n="141" d="100"/>
          <a:sy n="141" d="100"/>
        </p:scale>
        <p:origin x="828" y="114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commentAuthors" Target="commentAuthor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95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5944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57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  <p:sldLayoutId id="2147483674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-34732" y="498989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HobbyMe</a:t>
            </a:r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목차</a:t>
            </a:r>
            <a:endParaRPr 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43535"/>
            <a:chOff x="2175371" y="1762964"/>
            <a:chExt cx="5040560" cy="543535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프로젝트 개요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ERD,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개발목적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개발기간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시스템 주요 역할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0" y="2313572"/>
            <a:ext cx="5277383" cy="543535"/>
            <a:chOff x="2175371" y="1762964"/>
            <a:chExt cx="5040560" cy="543535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개발 환경 및 기술 스택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Java Servlet &amp; JSP, JDBC, HTML/CSS, JavaScript, MySQL, Apache Tomcat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등</a:t>
              </a: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48521"/>
            <a:chOff x="2175371" y="1762964"/>
            <a:chExt cx="5040560" cy="548521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핵심 기능 요약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회원관리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시스템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게시판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커뮤니티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소통 기능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예약 및 결제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63981" y="4044992"/>
            <a:ext cx="5040560" cy="548521"/>
            <a:chOff x="2175371" y="1762964"/>
            <a:chExt cx="5040560" cy="548521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시스템 특징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MVC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패턴 기반 구조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파일 업로드 및 다운로드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예약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결제 모듈 분리 구현</a:t>
              </a:r>
            </a:p>
          </p:txBody>
        </p:sp>
      </p:grp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0163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757572"/>
              </p:ext>
            </p:extLst>
          </p:nvPr>
        </p:nvGraphicFramePr>
        <p:xfrm>
          <a:off x="323528" y="195486"/>
          <a:ext cx="8472266" cy="4680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내용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3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김효영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메인 화면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이용 약관 및 개인정보 동의 페이지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헤더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푸터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리모트 제작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공지사항 페이지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공지사항 관리자 기능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FAQ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페이지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공용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CSS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3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김진혁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결제 페이지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게시글에 대한 결제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쿠폰 팝업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쿠폰 적용 동적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예약 마감 스케줄러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결제 상태별 예약페이지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마이페이지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결제상태 확인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20" name="직선 화살표 연결선 19"/>
          <p:cNvCxnSpPr/>
          <p:nvPr/>
        </p:nvCxnSpPr>
        <p:spPr>
          <a:xfrm>
            <a:off x="3707904" y="663538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707904" y="987574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3707904" y="1275606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707904" y="1599642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3707904" y="1923678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3707904" y="2211710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3707904" y="2535746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3707904" y="2859782"/>
            <a:ext cx="1008112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4716016" y="3147814"/>
            <a:ext cx="2589907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723843" y="3471850"/>
            <a:ext cx="540060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6263903" y="3795886"/>
            <a:ext cx="501960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220072" y="4083918"/>
            <a:ext cx="540060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7305923" y="4410050"/>
            <a:ext cx="1010493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6765863" y="4698082"/>
            <a:ext cx="1550553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57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90528"/>
              </p:ext>
            </p:extLst>
          </p:nvPr>
        </p:nvGraphicFramePr>
        <p:xfrm>
          <a:off x="395536" y="195486"/>
          <a:ext cx="8352928" cy="4536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8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78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176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이름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날짜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담당 업무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진행 내용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진행률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특이사항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 페이지 구성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게시글에 대한 결제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 팝업 구성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 적용 동적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예약 마감 스케줄러 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상태별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예약페이지 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결제상태 확인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목록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페이징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예약 시스템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인원 수에 따른 모집 마감 처리 및 페이지네이션 처리 완료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상세보기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작성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Kakao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지도 연동 및 첨부파일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썸네일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이미지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)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업로드 기능 구현 완료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수정 및 삭제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모집현황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작성자 본인 확인 후 수정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삭제 가능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예약 인원에 따른 모집 완료 상태 표시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게시판의 마감일 관리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스케쥴러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Java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기반 스케줄러로 매일 자정 자동 삭제 기능 구현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관리자 예외 처리 포함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좋아요 기능 및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댓글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비로그인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사용자는 좋아요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댓글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제한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로그인 사용자는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댓글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등록 및 수정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삭제 가능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관리자 기능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관리자 계정으로 전체 게시판 열람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삭제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복구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댓글 삭제 기능 구현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 카테고리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 카테고리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DB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기반 실시간 카테고리 출력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카테고리 슬라이더 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UI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개선 적용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 화면 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FRIP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홈페이지 벤치마킹 하여 메인 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이용 약관 및 개인정보 동의 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페이지 화면 구현 및 더미 데이터 삽입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헤더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푸터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리모트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제작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헤더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푸터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리모트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모듈화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공지사항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공지사항 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카테고리 적용 및 검색기능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공지사항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공지사항 관리자 기능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admin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만 공지 작성 및 수정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삭제 가능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FAQ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FAQ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페이지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카테고리 적용 및 검색기능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Front end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공용 </a:t>
                      </a:r>
                      <a:r>
                        <a:rPr 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CSS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전체 테마 색 지정 및 로고 제작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로그인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로그인 요청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응답 처리 및 세션 관리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네이버로그인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API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추가 구현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구상중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로그인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아이디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비밀번호 찾기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관리자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유저 마이페이지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호스트 기능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회원수정 및 탈퇴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내 프로잭트 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관리자 결제 페이지 및 쿠폰 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9887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7769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47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43535"/>
            <a:chOff x="2175371" y="1762964"/>
            <a:chExt cx="5040560" cy="543535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사용자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인터페이스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(UI)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게시판 이용자 사용구현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0" y="2313572"/>
            <a:ext cx="5277383" cy="543535"/>
            <a:chOff x="2175371" y="1762964"/>
            <a:chExt cx="5040560" cy="543535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데이터베이스 설계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User, Post, Payment, Coupon, Category, Host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등 관계 및 구조</a:t>
              </a: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48521"/>
            <a:chOff x="2175371" y="1762964"/>
            <a:chExt cx="5040560" cy="548521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차별화 요소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예약 및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D-Day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시스템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63981" y="4044992"/>
            <a:ext cx="5040560" cy="548521"/>
            <a:chOff x="2175371" y="1762964"/>
            <a:chExt cx="5040560" cy="548521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향후 발전 방향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문제인식 및 해결과정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방어코드 사례</a:t>
              </a:r>
            </a:p>
          </p:txBody>
        </p:sp>
      </p:grp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itle 2"/>
          <p:cNvSpPr txBox="1">
            <a:spLocks/>
          </p:cNvSpPr>
          <p:nvPr/>
        </p:nvSpPr>
        <p:spPr>
          <a:xfrm>
            <a:off x="-34732" y="498989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HobbyMe</a:t>
            </a:r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목차</a:t>
            </a:r>
            <a:endParaRPr 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Overview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4"/>
            <a:ext cx="5501244" cy="362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Needs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96136" y="987574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One-Day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1371065"/>
            <a:ext cx="3744416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단기간 특정 주제를 짧게 배우는 강의 프로그램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특징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주제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분야 무한정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18996" y="205527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성장 배경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63012" y="2438767"/>
            <a:ext cx="3744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체험 위주의 가치중심 소비 성향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다양화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세분화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개별화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개인화된 취미 활동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자기개발에 거침없이 투자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쌍방향 소통으로 도제관계 간소화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811376" y="3507630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시장 가능성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55392" y="3891121"/>
            <a:ext cx="3744416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B2B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시장으로 확대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글로벌 해외 진출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AI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및 메타버스 연계</a:t>
            </a:r>
          </a:p>
        </p:txBody>
      </p:sp>
    </p:spTree>
    <p:extLst>
      <p:ext uri="{BB962C8B-B14F-4D97-AF65-F5344CB8AC3E}">
        <p14:creationId xmlns:p14="http://schemas.microsoft.com/office/powerpoint/2010/main" val="195764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Benchmarking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FRIP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" y="1059581"/>
            <a:ext cx="7524327" cy="369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568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Benchmarking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FRIP</a:t>
            </a:r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5" y="1059580"/>
            <a:ext cx="7524327" cy="3589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1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1059582"/>
            <a:ext cx="2160240" cy="2736304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1059582"/>
            <a:ext cx="2160240" cy="2736304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10" y="1716016"/>
            <a:ext cx="3290574" cy="1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4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69136E-6 L 0.26945 -4.6913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69136E-6 L -0.25816 -4.6913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8" grpId="0" build="p"/>
      <p:bldP spid="8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Overview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6268" y="1374018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‘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HobbyMe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’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268" y="1078941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프로그램 이름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268" y="2385053"/>
            <a:ext cx="253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취미 기반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One-Day Class</a:t>
            </a:r>
          </a:p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예약 및 결제 통합 플랫폼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6268" y="2079031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개발 목적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6268" y="3555843"/>
            <a:ext cx="253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원데이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클래스 제공자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호스트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),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수강희망자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유저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6268" y="3214170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이용대상자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34941" y="2094419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명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4941" y="1785851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개발 기간 및 인원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68444" y="3108449"/>
            <a:ext cx="253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전체 설계 및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FrontController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기반 통합 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5378" y="2798672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주요 역할</a:t>
            </a:r>
          </a:p>
        </p:txBody>
      </p:sp>
      <p:grpSp>
        <p:nvGrpSpPr>
          <p:cNvPr id="71" name="Group 3">
            <a:extLst>
              <a:ext uri="{FF2B5EF4-FFF2-40B4-BE49-F238E27FC236}">
                <a16:creationId xmlns:a16="http://schemas.microsoft.com/office/drawing/2014/main" id="{4DD26C9C-A696-44BC-AE18-DD1B0B364916}"/>
              </a:ext>
            </a:extLst>
          </p:cNvPr>
          <p:cNvGrpSpPr/>
          <p:nvPr/>
        </p:nvGrpSpPr>
        <p:grpSpPr>
          <a:xfrm>
            <a:off x="3547075" y="987574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2" name="Teardrop 4">
              <a:extLst>
                <a:ext uri="{FF2B5EF4-FFF2-40B4-BE49-F238E27FC236}">
                  <a16:creationId xmlns:a16="http://schemas.microsoft.com/office/drawing/2014/main" id="{2300A2B9-DE84-4DBA-A587-E5BB7D345F1A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Oval 5">
              <a:extLst>
                <a:ext uri="{FF2B5EF4-FFF2-40B4-BE49-F238E27FC236}">
                  <a16:creationId xmlns:a16="http://schemas.microsoft.com/office/drawing/2014/main" id="{02CAF73A-CC5C-4850-9F7E-9FE6204701CE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Group 6">
            <a:extLst>
              <a:ext uri="{FF2B5EF4-FFF2-40B4-BE49-F238E27FC236}">
                <a16:creationId xmlns:a16="http://schemas.microsoft.com/office/drawing/2014/main" id="{5BB9288D-5A3A-4865-AFDD-314647782B2B}"/>
              </a:ext>
            </a:extLst>
          </p:cNvPr>
          <p:cNvGrpSpPr/>
          <p:nvPr/>
        </p:nvGrpSpPr>
        <p:grpSpPr>
          <a:xfrm>
            <a:off x="3410857" y="203114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5" name="Teardrop 7">
              <a:extLst>
                <a:ext uri="{FF2B5EF4-FFF2-40B4-BE49-F238E27FC236}">
                  <a16:creationId xmlns:a16="http://schemas.microsoft.com/office/drawing/2014/main" id="{A4D7E16C-99F1-4F46-990C-90E975CAB6CE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Oval 8">
              <a:extLst>
                <a:ext uri="{FF2B5EF4-FFF2-40B4-BE49-F238E27FC236}">
                  <a16:creationId xmlns:a16="http://schemas.microsoft.com/office/drawing/2014/main" id="{93E430C1-7A5E-4275-8EBD-A42A15093ECD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Group 9">
            <a:extLst>
              <a:ext uri="{FF2B5EF4-FFF2-40B4-BE49-F238E27FC236}">
                <a16:creationId xmlns:a16="http://schemas.microsoft.com/office/drawing/2014/main" id="{FF9523F8-6848-46D7-A9F4-F5B0BEA25FB2}"/>
              </a:ext>
            </a:extLst>
          </p:cNvPr>
          <p:cNvGrpSpPr/>
          <p:nvPr/>
        </p:nvGrpSpPr>
        <p:grpSpPr>
          <a:xfrm>
            <a:off x="3271627" y="3051837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Teardrop 10">
              <a:extLst>
                <a:ext uri="{FF2B5EF4-FFF2-40B4-BE49-F238E27FC236}">
                  <a16:creationId xmlns:a16="http://schemas.microsoft.com/office/drawing/2014/main" id="{544B2ABA-3EB6-4CA5-B1CF-D341785F5D82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Oval 11">
              <a:extLst>
                <a:ext uri="{FF2B5EF4-FFF2-40B4-BE49-F238E27FC236}">
                  <a16:creationId xmlns:a16="http://schemas.microsoft.com/office/drawing/2014/main" id="{4E86440C-5666-4DF2-B751-D75A015137FC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Group 12">
            <a:extLst>
              <a:ext uri="{FF2B5EF4-FFF2-40B4-BE49-F238E27FC236}">
                <a16:creationId xmlns:a16="http://schemas.microsoft.com/office/drawing/2014/main" id="{EA179EAC-80CE-4822-96F4-64A39413B1D8}"/>
              </a:ext>
            </a:extLst>
          </p:cNvPr>
          <p:cNvGrpSpPr/>
          <p:nvPr/>
        </p:nvGrpSpPr>
        <p:grpSpPr>
          <a:xfrm flipH="1">
            <a:off x="4631764" y="1675332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1" name="Teardrop 13">
              <a:extLst>
                <a:ext uri="{FF2B5EF4-FFF2-40B4-BE49-F238E27FC236}">
                  <a16:creationId xmlns:a16="http://schemas.microsoft.com/office/drawing/2014/main" id="{4E1F31BD-68DE-4543-8F4B-971145E3A0EE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000000"/>
                </a:highlight>
              </a:endParaRPr>
            </a:p>
          </p:txBody>
        </p:sp>
        <p:sp>
          <p:nvSpPr>
            <p:cNvPr id="82" name="Oval 14">
              <a:extLst>
                <a:ext uri="{FF2B5EF4-FFF2-40B4-BE49-F238E27FC236}">
                  <a16:creationId xmlns:a16="http://schemas.microsoft.com/office/drawing/2014/main" id="{70EFE347-E3FD-4521-8660-3C70F3823D3A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000000"/>
                </a:highlight>
              </a:endParaRPr>
            </a:p>
          </p:txBody>
        </p:sp>
      </p:grpSp>
      <p:grpSp>
        <p:nvGrpSpPr>
          <p:cNvPr id="83" name="Group 15">
            <a:extLst>
              <a:ext uri="{FF2B5EF4-FFF2-40B4-BE49-F238E27FC236}">
                <a16:creationId xmlns:a16="http://schemas.microsoft.com/office/drawing/2014/main" id="{1D0B2953-C663-42EB-9070-A73E3D2EBED6}"/>
              </a:ext>
            </a:extLst>
          </p:cNvPr>
          <p:cNvGrpSpPr/>
          <p:nvPr/>
        </p:nvGrpSpPr>
        <p:grpSpPr>
          <a:xfrm flipH="1">
            <a:off x="4768910" y="271757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4" name="Teardrop 16">
              <a:extLst>
                <a:ext uri="{FF2B5EF4-FFF2-40B4-BE49-F238E27FC236}">
                  <a16:creationId xmlns:a16="http://schemas.microsoft.com/office/drawing/2014/main" id="{A962BD6D-419A-4BE9-9467-1DDB7286624E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Oval 17">
              <a:extLst>
                <a:ext uri="{FF2B5EF4-FFF2-40B4-BE49-F238E27FC236}">
                  <a16:creationId xmlns:a16="http://schemas.microsoft.com/office/drawing/2014/main" id="{421DB313-B12E-4D6E-9EA3-A8D757757284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Rectangle 18">
            <a:extLst>
              <a:ext uri="{FF2B5EF4-FFF2-40B4-BE49-F238E27FC236}">
                <a16:creationId xmlns:a16="http://schemas.microsoft.com/office/drawing/2014/main" id="{AB54BB91-5BE6-495E-AD14-AC165D775042}"/>
              </a:ext>
            </a:extLst>
          </p:cNvPr>
          <p:cNvSpPr/>
          <p:nvPr/>
        </p:nvSpPr>
        <p:spPr>
          <a:xfrm>
            <a:off x="4494617" y="1903500"/>
            <a:ext cx="72000" cy="32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40CA7CB4-392F-4388-BF1E-28224D18403C}"/>
              </a:ext>
            </a:extLst>
          </p:cNvPr>
          <p:cNvSpPr/>
          <p:nvPr/>
        </p:nvSpPr>
        <p:spPr>
          <a:xfrm>
            <a:off x="4631764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20">
            <a:extLst>
              <a:ext uri="{FF2B5EF4-FFF2-40B4-BE49-F238E27FC236}">
                <a16:creationId xmlns:a16="http://schemas.microsoft.com/office/drawing/2014/main" id="{0727EA28-6C69-4A36-AE78-A3B985020772}"/>
              </a:ext>
            </a:extLst>
          </p:cNvPr>
          <p:cNvSpPr/>
          <p:nvPr/>
        </p:nvSpPr>
        <p:spPr>
          <a:xfrm>
            <a:off x="4357470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DCAD2DE3-5370-4EAA-A241-0B9CD48272A7}"/>
              </a:ext>
            </a:extLst>
          </p:cNvPr>
          <p:cNvSpPr/>
          <p:nvPr/>
        </p:nvSpPr>
        <p:spPr>
          <a:xfrm>
            <a:off x="4220323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7915E7F-0B48-464D-8C78-8C3487C89AE6}"/>
              </a:ext>
            </a:extLst>
          </p:cNvPr>
          <p:cNvSpPr/>
          <p:nvPr/>
        </p:nvSpPr>
        <p:spPr>
          <a:xfrm>
            <a:off x="4768910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Block Arc 14">
            <a:extLst>
              <a:ext uri="{FF2B5EF4-FFF2-40B4-BE49-F238E27FC236}">
                <a16:creationId xmlns:a16="http://schemas.microsoft.com/office/drawing/2014/main" id="{30495573-82FB-4E24-A7CE-DB014558B086}"/>
              </a:ext>
            </a:extLst>
          </p:cNvPr>
          <p:cNvSpPr/>
          <p:nvPr/>
        </p:nvSpPr>
        <p:spPr>
          <a:xfrm rot="16200000">
            <a:off x="3874796" y="1315174"/>
            <a:ext cx="365255" cy="36549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ectangle 16">
            <a:extLst>
              <a:ext uri="{FF2B5EF4-FFF2-40B4-BE49-F238E27FC236}">
                <a16:creationId xmlns:a16="http://schemas.microsoft.com/office/drawing/2014/main" id="{B153B3D2-EFD0-42B8-A627-F655CA496FA2}"/>
              </a:ext>
            </a:extLst>
          </p:cNvPr>
          <p:cNvSpPr/>
          <p:nvPr/>
        </p:nvSpPr>
        <p:spPr>
          <a:xfrm rot="2700000">
            <a:off x="5167444" y="3015186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ound Same Side Corner Rectangle 8">
            <a:extLst>
              <a:ext uri="{FF2B5EF4-FFF2-40B4-BE49-F238E27FC236}">
                <a16:creationId xmlns:a16="http://schemas.microsoft.com/office/drawing/2014/main" id="{E6D1A6CC-187C-4376-802F-094898A62D5B}"/>
              </a:ext>
            </a:extLst>
          </p:cNvPr>
          <p:cNvSpPr/>
          <p:nvPr/>
        </p:nvSpPr>
        <p:spPr>
          <a:xfrm>
            <a:off x="3591826" y="337974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Rounded Rectangle 51">
            <a:extLst>
              <a:ext uri="{FF2B5EF4-FFF2-40B4-BE49-F238E27FC236}">
                <a16:creationId xmlns:a16="http://schemas.microsoft.com/office/drawing/2014/main" id="{71C363A2-3CBE-4271-A329-7D0C08BA238C}"/>
              </a:ext>
            </a:extLst>
          </p:cNvPr>
          <p:cNvSpPr/>
          <p:nvPr/>
        </p:nvSpPr>
        <p:spPr>
          <a:xfrm rot="16200000" flipH="1">
            <a:off x="3737211" y="2369108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0BE67ABA-CB77-4B4F-9645-B6DCE6B0639F}"/>
              </a:ext>
            </a:extLst>
          </p:cNvPr>
          <p:cNvSpPr>
            <a:spLocks noChangeAspect="1"/>
          </p:cNvSpPr>
          <p:nvPr/>
        </p:nvSpPr>
        <p:spPr>
          <a:xfrm rot="2160000">
            <a:off x="4975287" y="1990551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16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연결선: 구부러짐 69">
            <a:extLst>
              <a:ext uri="{FF2B5EF4-FFF2-40B4-BE49-F238E27FC236}">
                <a16:creationId xmlns:a16="http://schemas.microsoft.com/office/drawing/2014/main" id="{6F0447B1-665F-4B3F-8DEC-1960D18DD492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682625" y="3724691"/>
            <a:ext cx="2813878" cy="636529"/>
          </a:xfrm>
          <a:prstGeom prst="curvedConnector3">
            <a:avLst>
              <a:gd name="adj1" fmla="val 75951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464B77-FA9A-464E-BBE4-0789A30E3940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 flipV="1">
            <a:off x="6550965" y="2384691"/>
            <a:ext cx="623141" cy="487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E38815-ECCC-485D-BCB8-A6EBF0A523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98653" y="1737283"/>
            <a:ext cx="830939" cy="630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C8DBBF-D94B-4B5E-B58D-A908E088DF1B}"/>
              </a:ext>
            </a:extLst>
          </p:cNvPr>
          <p:cNvSpPr/>
          <p:nvPr/>
        </p:nvSpPr>
        <p:spPr>
          <a:xfrm>
            <a:off x="4283968" y="843558"/>
            <a:ext cx="720080" cy="216024"/>
          </a:xfrm>
          <a:prstGeom prst="roundRect">
            <a:avLst>
              <a:gd name="adj" fmla="val 50000"/>
            </a:avLst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접속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645085C7-27C8-47F5-8324-5AF19CB6FCFA}"/>
              </a:ext>
            </a:extLst>
          </p:cNvPr>
          <p:cNvSpPr/>
          <p:nvPr/>
        </p:nvSpPr>
        <p:spPr>
          <a:xfrm>
            <a:off x="4278573" y="1377243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4B4CA2-89D0-4E67-B6AF-807E91974526}"/>
              </a:ext>
            </a:extLst>
          </p:cNvPr>
          <p:cNvSpPr/>
          <p:nvPr/>
        </p:nvSpPr>
        <p:spPr>
          <a:xfrm>
            <a:off x="5868144" y="1593267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2BFBF9-38E0-499F-9C0F-2256046D977F}"/>
              </a:ext>
            </a:extLst>
          </p:cNvPr>
          <p:cNvSpPr/>
          <p:nvPr/>
        </p:nvSpPr>
        <p:spPr>
          <a:xfrm>
            <a:off x="7164288" y="1604256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저장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1A0107-06F4-4ECE-92CC-EDF6AD1A0237}"/>
              </a:ext>
            </a:extLst>
          </p:cNvPr>
          <p:cNvSpPr/>
          <p:nvPr/>
        </p:nvSpPr>
        <p:spPr>
          <a:xfrm>
            <a:off x="7174106" y="272812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BE74D5D-8A8D-46CF-802F-60173A982F51}"/>
              </a:ext>
            </a:extLst>
          </p:cNvPr>
          <p:cNvSpPr/>
          <p:nvPr/>
        </p:nvSpPr>
        <p:spPr>
          <a:xfrm>
            <a:off x="4278573" y="2512100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등급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D3C038-844C-49B0-A382-938CBFCEBC78}"/>
              </a:ext>
            </a:extLst>
          </p:cNvPr>
          <p:cNvSpPr/>
          <p:nvPr/>
        </p:nvSpPr>
        <p:spPr>
          <a:xfrm>
            <a:off x="5830885" y="2240675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에러 메시지 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E07589-89C3-422B-B09B-2D99DF4CC97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638613" y="1059582"/>
            <a:ext cx="5395" cy="317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522408-CC0E-4E99-A117-60E03969F434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638613" y="2097323"/>
            <a:ext cx="0" cy="414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ACAE34-71D8-4CCE-AE75-70DEB6DBD1E9}"/>
              </a:ext>
            </a:extLst>
          </p:cNvPr>
          <p:cNvSpPr/>
          <p:nvPr/>
        </p:nvSpPr>
        <p:spPr>
          <a:xfrm>
            <a:off x="2024609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0CC528-114A-491D-8908-8CAC9D733FFD}"/>
              </a:ext>
            </a:extLst>
          </p:cNvPr>
          <p:cNvSpPr/>
          <p:nvPr/>
        </p:nvSpPr>
        <p:spPr>
          <a:xfrm>
            <a:off x="4278573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 메뉴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983399-F21C-44E9-9763-86758508C6D8}"/>
              </a:ext>
            </a:extLst>
          </p:cNvPr>
          <p:cNvSpPr/>
          <p:nvPr/>
        </p:nvSpPr>
        <p:spPr>
          <a:xfrm>
            <a:off x="6532538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메뉴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1F10C-585C-49DA-82D9-5AE40CAF87D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98653" y="1737283"/>
            <a:ext cx="86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F38823-8D4F-4205-B65D-A3F9645E838F}"/>
              </a:ext>
            </a:extLst>
          </p:cNvPr>
          <p:cNvSpPr/>
          <p:nvPr/>
        </p:nvSpPr>
        <p:spPr>
          <a:xfrm>
            <a:off x="5243127" y="2016681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017FF0-342D-47DE-AE35-C5B133F9EA4F}"/>
              </a:ext>
            </a:extLst>
          </p:cNvPr>
          <p:cNvSpPr/>
          <p:nvPr/>
        </p:nvSpPr>
        <p:spPr>
          <a:xfrm>
            <a:off x="4467618" y="2176639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6869EA-02F6-4BCA-8EAA-28D265D767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88224" y="1737283"/>
            <a:ext cx="576064" cy="10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4EEA61-B32A-4EC7-8776-6A1766485A7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524328" y="1892288"/>
            <a:ext cx="9818" cy="835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9CF78E-FA80-43CB-B285-E3D781ABF896}"/>
              </a:ext>
            </a:extLst>
          </p:cNvPr>
          <p:cNvSpPr/>
          <p:nvPr/>
        </p:nvSpPr>
        <p:spPr>
          <a:xfrm>
            <a:off x="6691540" y="25842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실패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B9F0AE-AB24-491B-BE60-D19ABEA599F3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4998653" y="2872140"/>
            <a:ext cx="21754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F0CD0D-1DB1-4003-BD1A-8332E0092C4C}"/>
              </a:ext>
            </a:extLst>
          </p:cNvPr>
          <p:cNvSpPr/>
          <p:nvPr/>
        </p:nvSpPr>
        <p:spPr>
          <a:xfrm>
            <a:off x="6112037" y="2808104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</a:t>
            </a:r>
          </a:p>
        </p:txBody>
      </p:sp>
      <p:cxnSp>
        <p:nvCxnSpPr>
          <p:cNvPr id="53" name="연결선: 구부러짐 52">
            <a:extLst>
              <a:ext uri="{FF2B5EF4-FFF2-40B4-BE49-F238E27FC236}">
                <a16:creationId xmlns:a16="http://schemas.microsoft.com/office/drawing/2014/main" id="{D89E4C32-8660-4AE2-B56C-92F5684AB9D7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rot="5400000">
            <a:off x="3019119" y="2597710"/>
            <a:ext cx="985024" cy="2253964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87970CF9-D6C7-4B04-ADCB-50F177F3CA80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rot="5400000">
            <a:off x="4146101" y="3724692"/>
            <a:ext cx="985024" cy="12700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2486E7C8-5624-41AE-BC61-B9CD97EB05A7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 rot="16200000" flipH="1">
            <a:off x="5273083" y="2597709"/>
            <a:ext cx="985024" cy="2253965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88009B2-04E1-420D-BBE9-F37A115FE44C}"/>
              </a:ext>
            </a:extLst>
          </p:cNvPr>
          <p:cNvSpPr/>
          <p:nvPr/>
        </p:nvSpPr>
        <p:spPr>
          <a:xfrm>
            <a:off x="3340636" y="3660655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68427A-92A1-416B-A1D7-F4D9D057C706}"/>
              </a:ext>
            </a:extLst>
          </p:cNvPr>
          <p:cNvSpPr/>
          <p:nvPr/>
        </p:nvSpPr>
        <p:spPr>
          <a:xfrm>
            <a:off x="4461268" y="3740983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Host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866449-C359-4F89-8726-F4F24547113B}"/>
              </a:ext>
            </a:extLst>
          </p:cNvPr>
          <p:cNvSpPr/>
          <p:nvPr/>
        </p:nvSpPr>
        <p:spPr>
          <a:xfrm>
            <a:off x="5717680" y="36670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AEDEAA99-8532-4582-A621-A44DE6E23026}"/>
              </a:ext>
            </a:extLst>
          </p:cNvPr>
          <p:cNvCxnSpPr>
            <a:cxnSpLocks/>
            <a:stCxn id="63" idx="3"/>
            <a:endCxn id="20" idx="0"/>
          </p:cNvCxnSpPr>
          <p:nvPr/>
        </p:nvCxnSpPr>
        <p:spPr>
          <a:xfrm>
            <a:off x="4803257" y="3805019"/>
            <a:ext cx="2089321" cy="412185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6F0447B1-665F-4B3F-8DEC-1960D18DD492}"/>
              </a:ext>
            </a:extLst>
          </p:cNvPr>
          <p:cNvCxnSpPr>
            <a:cxnSpLocks/>
            <a:stCxn id="62" idx="2"/>
            <a:endCxn id="19" idx="0"/>
          </p:cNvCxnSpPr>
          <p:nvPr/>
        </p:nvCxnSpPr>
        <p:spPr>
          <a:xfrm rot="16200000" flipH="1">
            <a:off x="3860884" y="3439474"/>
            <a:ext cx="428477" cy="1126982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FDB3F6E-9138-4B6E-8B9D-3B42E573B827}"/>
              </a:ext>
            </a:extLst>
          </p:cNvPr>
          <p:cNvCxnSpPr>
            <a:cxnSpLocks/>
          </p:cNvCxnSpPr>
          <p:nvPr/>
        </p:nvCxnSpPr>
        <p:spPr>
          <a:xfrm>
            <a:off x="2384649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EAD4C8-8AB5-408E-AC28-E2A109CC9B0B}"/>
              </a:ext>
            </a:extLst>
          </p:cNvPr>
          <p:cNvCxnSpPr>
            <a:cxnSpLocks/>
          </p:cNvCxnSpPr>
          <p:nvPr/>
        </p:nvCxnSpPr>
        <p:spPr>
          <a:xfrm>
            <a:off x="4632263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6BA9568-98F4-4AE7-97C4-DF08D8751E66}"/>
              </a:ext>
            </a:extLst>
          </p:cNvPr>
          <p:cNvCxnSpPr>
            <a:cxnSpLocks/>
          </p:cNvCxnSpPr>
          <p:nvPr/>
        </p:nvCxnSpPr>
        <p:spPr>
          <a:xfrm>
            <a:off x="6892578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5440EE-CE42-472C-841B-21044C146553}"/>
              </a:ext>
            </a:extLst>
          </p:cNvPr>
          <p:cNvSpPr/>
          <p:nvPr/>
        </p:nvSpPr>
        <p:spPr>
          <a:xfrm>
            <a:off x="1763688" y="80755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탐색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FDC10C-39C1-4744-9389-E963EEE8EC03}"/>
              </a:ext>
            </a:extLst>
          </p:cNvPr>
          <p:cNvCxnSpPr>
            <a:cxnSpLocks/>
            <a:stCxn id="5" idx="1"/>
            <a:endCxn id="39" idx="3"/>
          </p:cNvCxnSpPr>
          <p:nvPr/>
        </p:nvCxnSpPr>
        <p:spPr>
          <a:xfrm flipH="1">
            <a:off x="2483768" y="951570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F4AABF-A8E3-49B4-967E-687C63EDAFDD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683568" y="951570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7ABB36-4A59-477F-85CB-8761B6F66D90}"/>
              </a:ext>
            </a:extLst>
          </p:cNvPr>
          <p:cNvSpPr/>
          <p:nvPr/>
        </p:nvSpPr>
        <p:spPr>
          <a:xfrm>
            <a:off x="3383868" y="87919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292960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15728D-6595-4F76-B53F-D0F9DC0DA064}"/>
              </a:ext>
            </a:extLst>
          </p:cNvPr>
          <p:cNvSpPr/>
          <p:nvPr/>
        </p:nvSpPr>
        <p:spPr>
          <a:xfrm>
            <a:off x="1547664" y="1563638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78E872-6C6B-4906-AAED-447C3580536D}"/>
              </a:ext>
            </a:extLst>
          </p:cNvPr>
          <p:cNvSpPr/>
          <p:nvPr/>
        </p:nvSpPr>
        <p:spPr>
          <a:xfrm>
            <a:off x="1547664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등록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3C54B5-8A6D-483D-9CD7-591B432BF226}"/>
              </a:ext>
            </a:extLst>
          </p:cNvPr>
          <p:cNvSpPr/>
          <p:nvPr/>
        </p:nvSpPr>
        <p:spPr>
          <a:xfrm>
            <a:off x="2915816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EED36D-BD36-4501-AD1B-840BE650A243}"/>
              </a:ext>
            </a:extLst>
          </p:cNvPr>
          <p:cNvSpPr/>
          <p:nvPr/>
        </p:nvSpPr>
        <p:spPr>
          <a:xfrm>
            <a:off x="2911202" y="3219823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B4688F-0179-42DD-A2F7-57A67AB2F588}"/>
              </a:ext>
            </a:extLst>
          </p:cNvPr>
          <p:cNvSpPr/>
          <p:nvPr/>
        </p:nvSpPr>
        <p:spPr>
          <a:xfrm>
            <a:off x="1547664" y="3219823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0AF1635-64C0-4DFE-8D7A-BC2AC482EBC8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907704" y="185167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3F16E4-F085-4C50-94EB-BE4D43314414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907704" y="2787774"/>
            <a:ext cx="0" cy="43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7A5EDAD0-378D-48CB-90F1-164449753374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267746" y="1683196"/>
            <a:ext cx="1008110" cy="816546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2642B22-7659-48C4-894D-85FBB2A5A0DF}"/>
              </a:ext>
            </a:extLst>
          </p:cNvPr>
          <p:cNvCxnSpPr>
            <a:cxnSpLocks/>
          </p:cNvCxnSpPr>
          <p:nvPr/>
        </p:nvCxnSpPr>
        <p:spPr>
          <a:xfrm>
            <a:off x="3283942" y="2787773"/>
            <a:ext cx="0" cy="43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3EAA797-08E3-4CCB-BE0B-C304F88F76A1}"/>
              </a:ext>
            </a:extLst>
          </p:cNvPr>
          <p:cNvCxnSpPr>
            <a:cxnSpLocks/>
          </p:cNvCxnSpPr>
          <p:nvPr/>
        </p:nvCxnSpPr>
        <p:spPr>
          <a:xfrm>
            <a:off x="1907704" y="1284071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D6ED476-3515-40AC-98A8-424EBB5143CE}"/>
              </a:ext>
            </a:extLst>
          </p:cNvPr>
          <p:cNvSpPr/>
          <p:nvPr/>
        </p:nvSpPr>
        <p:spPr>
          <a:xfrm>
            <a:off x="5940150" y="1563638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 메뉴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8BD748-264F-4E6C-BE9A-D23B99F64DC0}"/>
              </a:ext>
            </a:extLst>
          </p:cNvPr>
          <p:cNvSpPr/>
          <p:nvPr/>
        </p:nvSpPr>
        <p:spPr>
          <a:xfrm>
            <a:off x="5940150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작성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14F58A-C1AF-42F9-BC8B-448B32803C36}"/>
              </a:ext>
            </a:extLst>
          </p:cNvPr>
          <p:cNvSpPr/>
          <p:nvPr/>
        </p:nvSpPr>
        <p:spPr>
          <a:xfrm>
            <a:off x="7308302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수정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FA6BEB-83EA-4D29-B47A-5AF4A727B727}"/>
              </a:ext>
            </a:extLst>
          </p:cNvPr>
          <p:cNvSpPr/>
          <p:nvPr/>
        </p:nvSpPr>
        <p:spPr>
          <a:xfrm>
            <a:off x="7303688" y="3219823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Post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6FC1DF-ABB7-417B-8A05-81796A2070D3}"/>
              </a:ext>
            </a:extLst>
          </p:cNvPr>
          <p:cNvSpPr/>
          <p:nvPr/>
        </p:nvSpPr>
        <p:spPr>
          <a:xfrm>
            <a:off x="5940150" y="3953792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1FE8DBD-BF0E-40F0-BA95-58944D604B7D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6300190" y="185167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072C561-312A-4B61-B2B3-F4A81743C00E}"/>
              </a:ext>
            </a:extLst>
          </p:cNvPr>
          <p:cNvCxnSpPr>
            <a:cxnSpLocks/>
            <a:stCxn id="46" idx="2"/>
            <a:endCxn id="57" idx="0"/>
          </p:cNvCxnSpPr>
          <p:nvPr/>
        </p:nvCxnSpPr>
        <p:spPr>
          <a:xfrm>
            <a:off x="6300190" y="278777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E7EC879F-4544-4D8B-8C76-F1659A47E8C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6660232" y="1683196"/>
            <a:ext cx="1008110" cy="816546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A4701B8-BA32-4A9E-9CCD-E461891EDBE5}"/>
              </a:ext>
            </a:extLst>
          </p:cNvPr>
          <p:cNvCxnSpPr>
            <a:cxnSpLocks/>
          </p:cNvCxnSpPr>
          <p:nvPr/>
        </p:nvCxnSpPr>
        <p:spPr>
          <a:xfrm>
            <a:off x="7676428" y="2787773"/>
            <a:ext cx="0" cy="43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5512961-FF4B-402C-BFF9-532AEF3B5CBA}"/>
              </a:ext>
            </a:extLst>
          </p:cNvPr>
          <p:cNvSpPr/>
          <p:nvPr/>
        </p:nvSpPr>
        <p:spPr>
          <a:xfrm>
            <a:off x="5868144" y="3219822"/>
            <a:ext cx="864092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 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입력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915467D-0A70-4032-B113-517BAD4FD8D3}"/>
              </a:ext>
            </a:extLst>
          </p:cNvPr>
          <p:cNvCxnSpPr>
            <a:cxnSpLocks/>
            <a:stCxn id="57" idx="2"/>
            <a:endCxn id="50" idx="0"/>
          </p:cNvCxnSpPr>
          <p:nvPr/>
        </p:nvCxnSpPr>
        <p:spPr>
          <a:xfrm>
            <a:off x="6300190" y="3507854"/>
            <a:ext cx="0" cy="445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9EBC192-E602-445E-A010-82FC6BF1E417}"/>
              </a:ext>
            </a:extLst>
          </p:cNvPr>
          <p:cNvCxnSpPr>
            <a:cxnSpLocks/>
          </p:cNvCxnSpPr>
          <p:nvPr/>
        </p:nvCxnSpPr>
        <p:spPr>
          <a:xfrm>
            <a:off x="6300190" y="120359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32BB6ED-1E43-40ED-82E3-B00E79CCE6EC}"/>
              </a:ext>
            </a:extLst>
          </p:cNvPr>
          <p:cNvCxnSpPr>
            <a:cxnSpLocks/>
          </p:cNvCxnSpPr>
          <p:nvPr/>
        </p:nvCxnSpPr>
        <p:spPr>
          <a:xfrm>
            <a:off x="5292080" y="1203598"/>
            <a:ext cx="648070" cy="499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1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60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연결선: 구부러짐 69">
            <a:extLst>
              <a:ext uri="{FF2B5EF4-FFF2-40B4-BE49-F238E27FC236}">
                <a16:creationId xmlns:a16="http://schemas.microsoft.com/office/drawing/2014/main" id="{6F0447B1-665F-4B3F-8DEC-1960D18DD492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682625" y="3724691"/>
            <a:ext cx="2813878" cy="636529"/>
          </a:xfrm>
          <a:prstGeom prst="curvedConnector3">
            <a:avLst>
              <a:gd name="adj1" fmla="val 75951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464B77-FA9A-464E-BBE4-0789A30E3940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 flipV="1">
            <a:off x="6550965" y="2384691"/>
            <a:ext cx="623141" cy="487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E38815-ECCC-485D-BCB8-A6EBF0A523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98653" y="1737283"/>
            <a:ext cx="830939" cy="630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C8DBBF-D94B-4B5E-B58D-A908E088DF1B}"/>
              </a:ext>
            </a:extLst>
          </p:cNvPr>
          <p:cNvSpPr/>
          <p:nvPr/>
        </p:nvSpPr>
        <p:spPr>
          <a:xfrm>
            <a:off x="4283968" y="843558"/>
            <a:ext cx="720080" cy="216024"/>
          </a:xfrm>
          <a:prstGeom prst="roundRect">
            <a:avLst>
              <a:gd name="adj" fmla="val 50000"/>
            </a:avLst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접속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645085C7-27C8-47F5-8324-5AF19CB6FCFA}"/>
              </a:ext>
            </a:extLst>
          </p:cNvPr>
          <p:cNvSpPr/>
          <p:nvPr/>
        </p:nvSpPr>
        <p:spPr>
          <a:xfrm>
            <a:off x="4278573" y="1377243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4B4CA2-89D0-4E67-B6AF-807E91974526}"/>
              </a:ext>
            </a:extLst>
          </p:cNvPr>
          <p:cNvSpPr/>
          <p:nvPr/>
        </p:nvSpPr>
        <p:spPr>
          <a:xfrm>
            <a:off x="5868144" y="1593267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2BFBF9-38E0-499F-9C0F-2256046D977F}"/>
              </a:ext>
            </a:extLst>
          </p:cNvPr>
          <p:cNvSpPr/>
          <p:nvPr/>
        </p:nvSpPr>
        <p:spPr>
          <a:xfrm>
            <a:off x="7164288" y="1604256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저장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1A0107-06F4-4ECE-92CC-EDF6AD1A0237}"/>
              </a:ext>
            </a:extLst>
          </p:cNvPr>
          <p:cNvSpPr/>
          <p:nvPr/>
        </p:nvSpPr>
        <p:spPr>
          <a:xfrm>
            <a:off x="7174106" y="272812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BE74D5D-8A8D-46CF-802F-60173A982F51}"/>
              </a:ext>
            </a:extLst>
          </p:cNvPr>
          <p:cNvSpPr/>
          <p:nvPr/>
        </p:nvSpPr>
        <p:spPr>
          <a:xfrm>
            <a:off x="4278573" y="2512100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등급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D3C038-844C-49B0-A382-938CBFCEBC78}"/>
              </a:ext>
            </a:extLst>
          </p:cNvPr>
          <p:cNvSpPr/>
          <p:nvPr/>
        </p:nvSpPr>
        <p:spPr>
          <a:xfrm>
            <a:off x="5830885" y="2240675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에러 메시지 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E07589-89C3-422B-B09B-2D99DF4CC97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638613" y="1059582"/>
            <a:ext cx="5395" cy="317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522408-CC0E-4E99-A117-60E03969F434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638613" y="2097323"/>
            <a:ext cx="0" cy="414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ACAE34-71D8-4CCE-AE75-70DEB6DBD1E9}"/>
              </a:ext>
            </a:extLst>
          </p:cNvPr>
          <p:cNvSpPr/>
          <p:nvPr/>
        </p:nvSpPr>
        <p:spPr>
          <a:xfrm>
            <a:off x="2024609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0CC528-114A-491D-8908-8CAC9D733FFD}"/>
              </a:ext>
            </a:extLst>
          </p:cNvPr>
          <p:cNvSpPr/>
          <p:nvPr/>
        </p:nvSpPr>
        <p:spPr>
          <a:xfrm>
            <a:off x="4278573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 메뉴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983399-F21C-44E9-9763-86758508C6D8}"/>
              </a:ext>
            </a:extLst>
          </p:cNvPr>
          <p:cNvSpPr/>
          <p:nvPr/>
        </p:nvSpPr>
        <p:spPr>
          <a:xfrm>
            <a:off x="6532538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메뉴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1F10C-585C-49DA-82D9-5AE40CAF87D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98653" y="1737283"/>
            <a:ext cx="86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F38823-8D4F-4205-B65D-A3F9645E838F}"/>
              </a:ext>
            </a:extLst>
          </p:cNvPr>
          <p:cNvSpPr/>
          <p:nvPr/>
        </p:nvSpPr>
        <p:spPr>
          <a:xfrm>
            <a:off x="5243127" y="2016681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017FF0-342D-47DE-AE35-C5B133F9EA4F}"/>
              </a:ext>
            </a:extLst>
          </p:cNvPr>
          <p:cNvSpPr/>
          <p:nvPr/>
        </p:nvSpPr>
        <p:spPr>
          <a:xfrm>
            <a:off x="4467618" y="2176639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6869EA-02F6-4BCA-8EAA-28D265D767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88224" y="1737283"/>
            <a:ext cx="576064" cy="10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4EEA61-B32A-4EC7-8776-6A1766485A7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524328" y="1892288"/>
            <a:ext cx="9818" cy="835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9CF78E-FA80-43CB-B285-E3D781ABF896}"/>
              </a:ext>
            </a:extLst>
          </p:cNvPr>
          <p:cNvSpPr/>
          <p:nvPr/>
        </p:nvSpPr>
        <p:spPr>
          <a:xfrm>
            <a:off x="6691540" y="25842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실패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B9F0AE-AB24-491B-BE60-D19ABEA599F3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4998653" y="2872140"/>
            <a:ext cx="21754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F0CD0D-1DB1-4003-BD1A-8332E0092C4C}"/>
              </a:ext>
            </a:extLst>
          </p:cNvPr>
          <p:cNvSpPr/>
          <p:nvPr/>
        </p:nvSpPr>
        <p:spPr>
          <a:xfrm>
            <a:off x="6112037" y="2808104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</a:t>
            </a:r>
          </a:p>
        </p:txBody>
      </p:sp>
      <p:cxnSp>
        <p:nvCxnSpPr>
          <p:cNvPr id="53" name="연결선: 구부러짐 52">
            <a:extLst>
              <a:ext uri="{FF2B5EF4-FFF2-40B4-BE49-F238E27FC236}">
                <a16:creationId xmlns:a16="http://schemas.microsoft.com/office/drawing/2014/main" id="{D89E4C32-8660-4AE2-B56C-92F5684AB9D7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rot="5400000">
            <a:off x="3019119" y="2597710"/>
            <a:ext cx="985024" cy="2253964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87970CF9-D6C7-4B04-ADCB-50F177F3CA80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rot="5400000">
            <a:off x="4146101" y="3724692"/>
            <a:ext cx="985024" cy="12700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2486E7C8-5624-41AE-BC61-B9CD97EB05A7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 rot="16200000" flipH="1">
            <a:off x="5273083" y="2597709"/>
            <a:ext cx="985024" cy="2253965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88009B2-04E1-420D-BBE9-F37A115FE44C}"/>
              </a:ext>
            </a:extLst>
          </p:cNvPr>
          <p:cNvSpPr/>
          <p:nvPr/>
        </p:nvSpPr>
        <p:spPr>
          <a:xfrm>
            <a:off x="3340636" y="3660655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68427A-92A1-416B-A1D7-F4D9D057C706}"/>
              </a:ext>
            </a:extLst>
          </p:cNvPr>
          <p:cNvSpPr/>
          <p:nvPr/>
        </p:nvSpPr>
        <p:spPr>
          <a:xfrm>
            <a:off x="4461268" y="3740983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Host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866449-C359-4F89-8726-F4F24547113B}"/>
              </a:ext>
            </a:extLst>
          </p:cNvPr>
          <p:cNvSpPr/>
          <p:nvPr/>
        </p:nvSpPr>
        <p:spPr>
          <a:xfrm>
            <a:off x="5717680" y="36670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AEDEAA99-8532-4582-A621-A44DE6E23026}"/>
              </a:ext>
            </a:extLst>
          </p:cNvPr>
          <p:cNvCxnSpPr>
            <a:cxnSpLocks/>
            <a:stCxn id="63" idx="3"/>
            <a:endCxn id="20" idx="0"/>
          </p:cNvCxnSpPr>
          <p:nvPr/>
        </p:nvCxnSpPr>
        <p:spPr>
          <a:xfrm>
            <a:off x="4803257" y="3805019"/>
            <a:ext cx="2089321" cy="412185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6F0447B1-665F-4B3F-8DEC-1960D18DD492}"/>
              </a:ext>
            </a:extLst>
          </p:cNvPr>
          <p:cNvCxnSpPr>
            <a:cxnSpLocks/>
            <a:stCxn id="62" idx="2"/>
            <a:endCxn id="19" idx="0"/>
          </p:cNvCxnSpPr>
          <p:nvPr/>
        </p:nvCxnSpPr>
        <p:spPr>
          <a:xfrm rot="16200000" flipH="1">
            <a:off x="3860884" y="3439474"/>
            <a:ext cx="428477" cy="1126982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FDB3F6E-9138-4B6E-8B9D-3B42E573B827}"/>
              </a:ext>
            </a:extLst>
          </p:cNvPr>
          <p:cNvCxnSpPr>
            <a:cxnSpLocks/>
          </p:cNvCxnSpPr>
          <p:nvPr/>
        </p:nvCxnSpPr>
        <p:spPr>
          <a:xfrm>
            <a:off x="2384649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EAD4C8-8AB5-408E-AC28-E2A109CC9B0B}"/>
              </a:ext>
            </a:extLst>
          </p:cNvPr>
          <p:cNvCxnSpPr>
            <a:cxnSpLocks/>
          </p:cNvCxnSpPr>
          <p:nvPr/>
        </p:nvCxnSpPr>
        <p:spPr>
          <a:xfrm>
            <a:off x="4632263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6BA9568-98F4-4AE7-97C4-DF08D8751E66}"/>
              </a:ext>
            </a:extLst>
          </p:cNvPr>
          <p:cNvCxnSpPr>
            <a:cxnSpLocks/>
          </p:cNvCxnSpPr>
          <p:nvPr/>
        </p:nvCxnSpPr>
        <p:spPr>
          <a:xfrm>
            <a:off x="6892578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5440EE-CE42-472C-841B-21044C146553}"/>
              </a:ext>
            </a:extLst>
          </p:cNvPr>
          <p:cNvSpPr/>
          <p:nvPr/>
        </p:nvSpPr>
        <p:spPr>
          <a:xfrm>
            <a:off x="1763688" y="80755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탐색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FDC10C-39C1-4744-9389-E963EEE8EC03}"/>
              </a:ext>
            </a:extLst>
          </p:cNvPr>
          <p:cNvCxnSpPr>
            <a:cxnSpLocks/>
            <a:stCxn id="5" idx="1"/>
            <a:endCxn id="39" idx="3"/>
          </p:cNvCxnSpPr>
          <p:nvPr/>
        </p:nvCxnSpPr>
        <p:spPr>
          <a:xfrm flipH="1">
            <a:off x="2483768" y="951570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F4AABF-A8E3-49B4-967E-687C63EDAFDD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683568" y="951570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7ABB36-4A59-477F-85CB-8761B6F66D90}"/>
              </a:ext>
            </a:extLst>
          </p:cNvPr>
          <p:cNvSpPr/>
          <p:nvPr/>
        </p:nvSpPr>
        <p:spPr>
          <a:xfrm>
            <a:off x="3383868" y="87919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101085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15728D-6595-4F76-B53F-D0F9DC0DA064}"/>
              </a:ext>
            </a:extLst>
          </p:cNvPr>
          <p:cNvSpPr/>
          <p:nvPr/>
        </p:nvSpPr>
        <p:spPr>
          <a:xfrm>
            <a:off x="4211960" y="1131590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메뉴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78E872-6C6B-4906-AAED-447C3580536D}"/>
              </a:ext>
            </a:extLst>
          </p:cNvPr>
          <p:cNvSpPr/>
          <p:nvPr/>
        </p:nvSpPr>
        <p:spPr>
          <a:xfrm>
            <a:off x="2123728" y="1932989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3C54B5-8A6D-483D-9CD7-591B432BF226}"/>
              </a:ext>
            </a:extLst>
          </p:cNvPr>
          <p:cNvSpPr/>
          <p:nvPr/>
        </p:nvSpPr>
        <p:spPr>
          <a:xfrm>
            <a:off x="7989179" y="2067693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목록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B4688F-0179-42DD-A2F7-57A67AB2F588}"/>
              </a:ext>
            </a:extLst>
          </p:cNvPr>
          <p:cNvSpPr/>
          <p:nvPr/>
        </p:nvSpPr>
        <p:spPr>
          <a:xfrm>
            <a:off x="944562" y="2781458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확인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0AF1635-64C0-4DFE-8D7A-BC2AC482EBC8}"/>
              </a:ext>
            </a:extLst>
          </p:cNvPr>
          <p:cNvCxnSpPr>
            <a:cxnSpLocks/>
            <a:stCxn id="28" idx="1"/>
            <a:endCxn id="29" idx="0"/>
          </p:cNvCxnSpPr>
          <p:nvPr/>
        </p:nvCxnSpPr>
        <p:spPr>
          <a:xfrm flipH="1">
            <a:off x="2483768" y="1275606"/>
            <a:ext cx="1728192" cy="657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3F16E4-F085-4C50-94EB-BE4D43314414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2483768" y="2221021"/>
            <a:ext cx="0" cy="566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7A5EDAD0-378D-48CB-90F1-164449753374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32040" y="1275606"/>
            <a:ext cx="3417179" cy="792087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2642B22-7659-48C4-894D-85FBB2A5A0DF}"/>
              </a:ext>
            </a:extLst>
          </p:cNvPr>
          <p:cNvCxnSpPr>
            <a:cxnSpLocks/>
            <a:stCxn id="31" idx="2"/>
            <a:endCxn id="16" idx="0"/>
          </p:cNvCxnSpPr>
          <p:nvPr/>
        </p:nvCxnSpPr>
        <p:spPr>
          <a:xfrm>
            <a:off x="8349219" y="2355725"/>
            <a:ext cx="3409" cy="648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6F073D-B0D0-4A4D-A959-52EA03B6CCD8}"/>
              </a:ext>
            </a:extLst>
          </p:cNvPr>
          <p:cNvSpPr/>
          <p:nvPr/>
        </p:nvSpPr>
        <p:spPr>
          <a:xfrm>
            <a:off x="7851987" y="3003796"/>
            <a:ext cx="1001282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조회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30D3DE-6F05-4038-AD01-7DADCF687F3E}"/>
              </a:ext>
            </a:extLst>
          </p:cNvPr>
          <p:cNvSpPr/>
          <p:nvPr/>
        </p:nvSpPr>
        <p:spPr>
          <a:xfrm>
            <a:off x="6789418" y="2067693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5BD14E-0538-47A9-9BF4-AA472EB49090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7149458" y="2355725"/>
            <a:ext cx="3409" cy="648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682B17-C6C4-4EC5-8942-4480AE3CB0BC}"/>
              </a:ext>
            </a:extLst>
          </p:cNvPr>
          <p:cNvSpPr/>
          <p:nvPr/>
        </p:nvSpPr>
        <p:spPr>
          <a:xfrm>
            <a:off x="6652226" y="3003796"/>
            <a:ext cx="1001282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조회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4E935D40-AEBA-426C-B5E9-8F01596A29D3}"/>
              </a:ext>
            </a:extLst>
          </p:cNvPr>
          <p:cNvCxnSpPr>
            <a:cxnSpLocks/>
            <a:stCxn id="28" idx="3"/>
            <a:endCxn id="20" idx="0"/>
          </p:cNvCxnSpPr>
          <p:nvPr/>
        </p:nvCxnSpPr>
        <p:spPr>
          <a:xfrm>
            <a:off x="4932040" y="1275606"/>
            <a:ext cx="2217418" cy="792087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A62A690-E14F-4EC7-ACB2-FB88FC577886}"/>
              </a:ext>
            </a:extLst>
          </p:cNvPr>
          <p:cNvSpPr/>
          <p:nvPr/>
        </p:nvSpPr>
        <p:spPr>
          <a:xfrm>
            <a:off x="2123728" y="2787774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내역 확인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Payment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F92B9150-2148-419A-BA9B-6D9A3D425C0A}"/>
              </a:ext>
            </a:extLst>
          </p:cNvPr>
          <p:cNvCxnSpPr>
            <a:cxnSpLocks/>
            <a:stCxn id="29" idx="1"/>
            <a:endCxn id="35" idx="0"/>
          </p:cNvCxnSpPr>
          <p:nvPr/>
        </p:nvCxnSpPr>
        <p:spPr>
          <a:xfrm rot="10800000" flipV="1">
            <a:off x="1304602" y="2077004"/>
            <a:ext cx="819126" cy="704453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C3C9CA-40F2-48BF-BEBB-FF6CEF0894E4}"/>
              </a:ext>
            </a:extLst>
          </p:cNvPr>
          <p:cNvSpPr/>
          <p:nvPr/>
        </p:nvSpPr>
        <p:spPr>
          <a:xfrm>
            <a:off x="4211960" y="1932989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탐색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ADC287-AB76-4C6F-8C67-B910051B628B}"/>
              </a:ext>
            </a:extLst>
          </p:cNvPr>
          <p:cNvSpPr/>
          <p:nvPr/>
        </p:nvSpPr>
        <p:spPr>
          <a:xfrm>
            <a:off x="4211960" y="278015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상세 보기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526E7-6B83-4832-B0CC-405D680BEAE1}"/>
              </a:ext>
            </a:extLst>
          </p:cNvPr>
          <p:cNvSpPr/>
          <p:nvPr/>
        </p:nvSpPr>
        <p:spPr>
          <a:xfrm>
            <a:off x="4211960" y="3550898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요청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0C2CD6E-3BB4-45CE-BD3F-E56652E2439E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72000" y="1419622"/>
            <a:ext cx="0" cy="513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5045F50-18FF-4AB1-AEBF-D05F8C2ACE7B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4572000" y="2221021"/>
            <a:ext cx="0" cy="559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45A8969-BCFB-4435-B29C-7474F0D6FC43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4572000" y="3068186"/>
            <a:ext cx="0" cy="482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F5FB638-3F95-42B0-AEB1-F07BF04DE59E}"/>
              </a:ext>
            </a:extLst>
          </p:cNvPr>
          <p:cNvCxnSpPr>
            <a:cxnSpLocks/>
          </p:cNvCxnSpPr>
          <p:nvPr/>
        </p:nvCxnSpPr>
        <p:spPr>
          <a:xfrm>
            <a:off x="4572000" y="852023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5896B8AE-6EAD-48E5-A732-6BD735F7CACF}"/>
              </a:ext>
            </a:extLst>
          </p:cNvPr>
          <p:cNvSpPr/>
          <p:nvPr/>
        </p:nvSpPr>
        <p:spPr>
          <a:xfrm>
            <a:off x="4213673" y="4221627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35F07F2-DD08-4675-9CE3-4139A0D98D57}"/>
              </a:ext>
            </a:extLst>
          </p:cNvPr>
          <p:cNvCxnSpPr>
            <a:cxnSpLocks/>
            <a:stCxn id="47" idx="2"/>
            <a:endCxn id="60" idx="0"/>
          </p:cNvCxnSpPr>
          <p:nvPr/>
        </p:nvCxnSpPr>
        <p:spPr>
          <a:xfrm>
            <a:off x="4572000" y="3838930"/>
            <a:ext cx="1713" cy="382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BCBAD2F-FFA7-42E7-9862-3BF4C817FA79}"/>
              </a:ext>
            </a:extLst>
          </p:cNvPr>
          <p:cNvCxnSpPr>
            <a:cxnSpLocks/>
          </p:cNvCxnSpPr>
          <p:nvPr/>
        </p:nvCxnSpPr>
        <p:spPr>
          <a:xfrm flipH="1">
            <a:off x="4932040" y="208581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5D929C-433E-4CA2-B77C-FEACE822A8E8}"/>
              </a:ext>
            </a:extLst>
          </p:cNvPr>
          <p:cNvSpPr/>
          <p:nvPr/>
        </p:nvSpPr>
        <p:spPr>
          <a:xfrm>
            <a:off x="5347745" y="2021777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429091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5896B8AE-6EAD-48E5-A732-6BD735F7CACF}"/>
              </a:ext>
            </a:extLst>
          </p:cNvPr>
          <p:cNvSpPr/>
          <p:nvPr/>
        </p:nvSpPr>
        <p:spPr>
          <a:xfrm>
            <a:off x="4213673" y="915566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106DF5-272A-4C94-B381-563FF608D02E}"/>
              </a:ext>
            </a:extLst>
          </p:cNvPr>
          <p:cNvSpPr/>
          <p:nvPr/>
        </p:nvSpPr>
        <p:spPr>
          <a:xfrm>
            <a:off x="2699792" y="1995686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88EE5F-3DD9-42EB-9836-6020A9C66EE0}"/>
              </a:ext>
            </a:extLst>
          </p:cNvPr>
          <p:cNvSpPr/>
          <p:nvPr/>
        </p:nvSpPr>
        <p:spPr>
          <a:xfrm>
            <a:off x="5724130" y="1995686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페이지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CFB443-E3ED-4B33-8533-67864EF7B8F9}"/>
              </a:ext>
            </a:extLst>
          </p:cNvPr>
          <p:cNvSpPr/>
          <p:nvPr/>
        </p:nvSpPr>
        <p:spPr>
          <a:xfrm>
            <a:off x="5724130" y="2763771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입력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인원 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FA4492-A732-49F5-A2AD-CA2D9709C2A7}"/>
              </a:ext>
            </a:extLst>
          </p:cNvPr>
          <p:cNvSpPr/>
          <p:nvPr/>
        </p:nvSpPr>
        <p:spPr>
          <a:xfrm>
            <a:off x="5724130" y="42999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완료 확인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B9AB16-BA2F-4348-B42A-DC4C9E137BE4}"/>
              </a:ext>
            </a:extLst>
          </p:cNvPr>
          <p:cNvSpPr/>
          <p:nvPr/>
        </p:nvSpPr>
        <p:spPr>
          <a:xfrm>
            <a:off x="5724130" y="3531856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Payment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21F8E4-BAB7-4CFE-A285-4302CDB30068}"/>
              </a:ext>
            </a:extLst>
          </p:cNvPr>
          <p:cNvCxnSpPr>
            <a:cxnSpLocks/>
            <a:stCxn id="60" idx="1"/>
            <a:endCxn id="27" idx="0"/>
          </p:cNvCxnSpPr>
          <p:nvPr/>
        </p:nvCxnSpPr>
        <p:spPr>
          <a:xfrm flipH="1">
            <a:off x="3059832" y="1275606"/>
            <a:ext cx="1153841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D68C954-8FCD-4866-A1A0-250C5B3273CE}"/>
              </a:ext>
            </a:extLst>
          </p:cNvPr>
          <p:cNvCxnSpPr>
            <a:cxnSpLocks/>
            <a:stCxn id="60" idx="3"/>
            <a:endCxn id="30" idx="0"/>
          </p:cNvCxnSpPr>
          <p:nvPr/>
        </p:nvCxnSpPr>
        <p:spPr>
          <a:xfrm>
            <a:off x="4933753" y="1275606"/>
            <a:ext cx="1150417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A3F70E4-5483-455D-BDBE-82336FF9FAE4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6084170" y="2283718"/>
            <a:ext cx="0" cy="480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24EF4C0-2EE9-47E2-A92E-3F9083641697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>
            <a:off x="6084170" y="3051803"/>
            <a:ext cx="0" cy="480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A541189-8EB7-48E5-B027-359D51A0C547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>
            <a:off x="6084170" y="3819888"/>
            <a:ext cx="0" cy="480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55A880F-8502-4BE3-8A72-9B2660E85E4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572000" y="699542"/>
            <a:ext cx="0" cy="207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14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 ERD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0DB0D-FAF4-4488-8255-2F331C38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694948"/>
            <a:ext cx="6120680" cy="44237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6337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기술 스택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Development Environment &amp; Tech Stack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56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기술 스택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Development Environment &amp; Tech Stack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02332"/>
              </p:ext>
            </p:extLst>
          </p:nvPr>
        </p:nvGraphicFramePr>
        <p:xfrm>
          <a:off x="759069" y="1251304"/>
          <a:ext cx="1820560" cy="282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Backend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Java Servlet &amp; JSP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Java 17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JDBC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Dynamic Web Project 6.0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546704"/>
              </p:ext>
            </p:extLst>
          </p:nvPr>
        </p:nvGraphicFramePr>
        <p:xfrm>
          <a:off x="2686069" y="1251304"/>
          <a:ext cx="1820560" cy="2832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6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068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Frontend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47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376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JSP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HTML 5 / CSS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JavaScript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486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931188"/>
              </p:ext>
            </p:extLst>
          </p:nvPr>
        </p:nvGraphicFramePr>
        <p:xfrm>
          <a:off x="4613069" y="1251304"/>
          <a:ext cx="1820560" cy="2832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6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068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Database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47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376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MySQL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486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44250"/>
              </p:ext>
            </p:extLst>
          </p:nvPr>
        </p:nvGraphicFramePr>
        <p:xfrm>
          <a:off x="6540069" y="1251304"/>
          <a:ext cx="1820560" cy="2832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6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068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Server &amp; Tool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47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376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pc="-130" baseline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Apache Tomcat 10.1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Eclipse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Git</a:t>
                      </a: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&amp; </a:t>
                      </a:r>
                      <a:r>
                        <a:rPr lang="en-US" altLang="ko-KR" sz="1200" b="0" dirty="0" err="1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GitHerb</a:t>
                      </a: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JSTL</a:t>
                      </a: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486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A5E381E-3846-4869-88CF-519C62E7F3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78" y="1275606"/>
            <a:ext cx="699542" cy="699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53E876-F223-4A13-A47E-F61000DF6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98" y="1409937"/>
            <a:ext cx="592642" cy="2963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D09104-FDDF-48C5-84CC-287D41640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74" y="1199572"/>
            <a:ext cx="1373349" cy="9401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7F1DEC-BBC9-4CA6-826D-A93B73819E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89" y="1316895"/>
            <a:ext cx="607258" cy="6072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DECE50-4C56-4F1F-8FD6-CC0867156D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9657" y="1353548"/>
            <a:ext cx="468814" cy="4688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1A9A92-1D43-4FA0-B020-6C1C677D0C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34" y="1353548"/>
            <a:ext cx="690995" cy="5339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B694F4-9C54-442D-B630-F70BF12FF7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30" y="1275606"/>
            <a:ext cx="564984" cy="56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2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요약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Key Features Summary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2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요약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Key Features Summary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73577" y="1233237"/>
            <a:ext cx="2592288" cy="647914"/>
            <a:chOff x="803640" y="3362835"/>
            <a:chExt cx="2059657" cy="647914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회원가입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로그인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정보 수정 기능을 통해 사용자 계정을 효율적으로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회원 관리 시스템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5576" y="2219193"/>
            <a:ext cx="2810287" cy="817191"/>
            <a:chOff x="630432" y="3362835"/>
            <a:chExt cx="2232865" cy="817191"/>
          </a:xfrm>
        </p:grpSpPr>
        <p:sp>
          <p:nvSpPr>
            <p:cNvPr id="45" name="TextBox 44"/>
            <p:cNvSpPr txBox="1"/>
            <p:nvPr/>
          </p:nvSpPr>
          <p:spPr>
            <a:xfrm>
              <a:off x="630432" y="3579862"/>
              <a:ext cx="223286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글 작성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수정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삭제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목록 조회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검색 및 다양한 정렬 옵션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최신순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좋아요순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댓글순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)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을 제공합니다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게시판 기능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73577" y="3205147"/>
            <a:ext cx="2592288" cy="817191"/>
            <a:chOff x="803640" y="3362835"/>
            <a:chExt cx="2059657" cy="817191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좋아요 등록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해제 시스템과 댓글 기능을 통해 사용자 간 활발한 상호작용을 지원합니다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소통 기능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80112" y="1726215"/>
            <a:ext cx="2592288" cy="817191"/>
            <a:chOff x="803640" y="3362835"/>
            <a:chExt cx="2059657" cy="817191"/>
          </a:xfrm>
        </p:grpSpPr>
        <p:sp>
          <p:nvSpPr>
            <p:cNvPr id="51" name="TextBox 50"/>
            <p:cNvSpPr txBox="1"/>
            <p:nvPr/>
          </p:nvSpPr>
          <p:spPr>
            <a:xfrm>
              <a:off x="803640" y="3579862"/>
              <a:ext cx="20596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예약 날짜 선택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인원 제한 설정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모집 완료 상태 표시 등 효율적인 클래스 관리가 가능합니다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시스템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580112" y="2859940"/>
            <a:ext cx="2592288" cy="647914"/>
            <a:chOff x="803640" y="3362835"/>
            <a:chExt cx="2059657" cy="647914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결제된 내역을 승인해주고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전반적인 게시판을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관리자 기능</a:t>
              </a:r>
            </a:p>
          </p:txBody>
        </p:sp>
      </p:grpSp>
      <p:grpSp>
        <p:nvGrpSpPr>
          <p:cNvPr id="56" name="Group 7">
            <a:extLst>
              <a:ext uri="{FF2B5EF4-FFF2-40B4-BE49-F238E27FC236}">
                <a16:creationId xmlns:a16="http://schemas.microsoft.com/office/drawing/2014/main" id="{06959FE3-0883-4297-AD02-FD940531F3D4}"/>
              </a:ext>
            </a:extLst>
          </p:cNvPr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57" name="Hexagon 5">
              <a:extLst>
                <a:ext uri="{FF2B5EF4-FFF2-40B4-BE49-F238E27FC236}">
                  <a16:creationId xmlns:a16="http://schemas.microsoft.com/office/drawing/2014/main" id="{D8B3F53F-BD20-4012-B44F-83D75BD35353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Hexagon 6">
              <a:extLst>
                <a:ext uri="{FF2B5EF4-FFF2-40B4-BE49-F238E27FC236}">
                  <a16:creationId xmlns:a16="http://schemas.microsoft.com/office/drawing/2014/main" id="{678D48B6-C66F-4A9A-B418-49C82661F8F5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9">
            <a:extLst>
              <a:ext uri="{FF2B5EF4-FFF2-40B4-BE49-F238E27FC236}">
                <a16:creationId xmlns:a16="http://schemas.microsoft.com/office/drawing/2014/main" id="{FFCDFA65-D12A-4AEC-8CEF-BF4D365371C8}"/>
              </a:ext>
            </a:extLst>
          </p:cNvPr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60" name="Hexagon 10">
              <a:extLst>
                <a:ext uri="{FF2B5EF4-FFF2-40B4-BE49-F238E27FC236}">
                  <a16:creationId xmlns:a16="http://schemas.microsoft.com/office/drawing/2014/main" id="{C201B6BB-4CD6-4A05-BAEA-9F1390CA025B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Hexagon 11">
              <a:extLst>
                <a:ext uri="{FF2B5EF4-FFF2-40B4-BE49-F238E27FC236}">
                  <a16:creationId xmlns:a16="http://schemas.microsoft.com/office/drawing/2014/main" id="{D1C516C0-D252-48CD-AEE4-853BE3CD9BB7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12">
            <a:extLst>
              <a:ext uri="{FF2B5EF4-FFF2-40B4-BE49-F238E27FC236}">
                <a16:creationId xmlns:a16="http://schemas.microsoft.com/office/drawing/2014/main" id="{393F4BDE-348B-455A-A231-585EDB43BC98}"/>
              </a:ext>
            </a:extLst>
          </p:cNvPr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63" name="Hexagon 13">
              <a:extLst>
                <a:ext uri="{FF2B5EF4-FFF2-40B4-BE49-F238E27FC236}">
                  <a16:creationId xmlns:a16="http://schemas.microsoft.com/office/drawing/2014/main" id="{72F38578-B552-4D2D-AE1F-B95BF6FF1420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Hexagon 14">
              <a:extLst>
                <a:ext uri="{FF2B5EF4-FFF2-40B4-BE49-F238E27FC236}">
                  <a16:creationId xmlns:a16="http://schemas.microsoft.com/office/drawing/2014/main" id="{667FEF7D-8EA4-46DB-98CB-75294946C1C8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18">
            <a:extLst>
              <a:ext uri="{FF2B5EF4-FFF2-40B4-BE49-F238E27FC236}">
                <a16:creationId xmlns:a16="http://schemas.microsoft.com/office/drawing/2014/main" id="{FA7C2C29-A8AF-4D99-8955-559866223782}"/>
              </a:ext>
            </a:extLst>
          </p:cNvPr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66" name="Hexagon 19">
              <a:extLst>
                <a:ext uri="{FF2B5EF4-FFF2-40B4-BE49-F238E27FC236}">
                  <a16:creationId xmlns:a16="http://schemas.microsoft.com/office/drawing/2014/main" id="{FE57759C-D9B0-4A57-9454-32666493FD13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Hexagon 20">
              <a:extLst>
                <a:ext uri="{FF2B5EF4-FFF2-40B4-BE49-F238E27FC236}">
                  <a16:creationId xmlns:a16="http://schemas.microsoft.com/office/drawing/2014/main" id="{07573125-33F5-4E38-8AB3-D2437C0F3E3A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21">
            <a:extLst>
              <a:ext uri="{FF2B5EF4-FFF2-40B4-BE49-F238E27FC236}">
                <a16:creationId xmlns:a16="http://schemas.microsoft.com/office/drawing/2014/main" id="{E747B17F-0E5C-442A-A892-E5AE1C89F2AD}"/>
              </a:ext>
            </a:extLst>
          </p:cNvPr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69" name="Hexagon 22">
              <a:extLst>
                <a:ext uri="{FF2B5EF4-FFF2-40B4-BE49-F238E27FC236}">
                  <a16:creationId xmlns:a16="http://schemas.microsoft.com/office/drawing/2014/main" id="{36279BC7-53A7-4BBE-AF45-93A757664EA8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Hexagon 23">
              <a:extLst>
                <a:ext uri="{FF2B5EF4-FFF2-40B4-BE49-F238E27FC236}">
                  <a16:creationId xmlns:a16="http://schemas.microsoft.com/office/drawing/2014/main" id="{2C9B6904-C0A0-421E-AF58-A217EEB0AE93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Block Arc 14">
            <a:extLst>
              <a:ext uri="{FF2B5EF4-FFF2-40B4-BE49-F238E27FC236}">
                <a16:creationId xmlns:a16="http://schemas.microsoft.com/office/drawing/2014/main" id="{19A36531-3BC8-4486-AC38-8B466463F62D}"/>
              </a:ext>
            </a:extLst>
          </p:cNvPr>
          <p:cNvSpPr/>
          <p:nvPr/>
        </p:nvSpPr>
        <p:spPr>
          <a:xfrm rot="16200000">
            <a:off x="4014542" y="1964387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ardrop 6">
            <a:extLst>
              <a:ext uri="{FF2B5EF4-FFF2-40B4-BE49-F238E27FC236}">
                <a16:creationId xmlns:a16="http://schemas.microsoft.com/office/drawing/2014/main" id="{D5EBCFE5-1A2F-4452-BDF9-E937A40106D0}"/>
              </a:ext>
            </a:extLst>
          </p:cNvPr>
          <p:cNvSpPr/>
          <p:nvPr/>
        </p:nvSpPr>
        <p:spPr>
          <a:xfrm rot="8100000">
            <a:off x="4788090" y="2476216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7">
            <a:extLst>
              <a:ext uri="{FF2B5EF4-FFF2-40B4-BE49-F238E27FC236}">
                <a16:creationId xmlns:a16="http://schemas.microsoft.com/office/drawing/2014/main" id="{8FBCC4C2-AE7D-40F9-B1E7-CB9CE1D84CD3}"/>
              </a:ext>
            </a:extLst>
          </p:cNvPr>
          <p:cNvSpPr/>
          <p:nvPr/>
        </p:nvSpPr>
        <p:spPr>
          <a:xfrm rot="18900000">
            <a:off x="4104191" y="2957030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Oval 6">
            <a:extLst>
              <a:ext uri="{FF2B5EF4-FFF2-40B4-BE49-F238E27FC236}">
                <a16:creationId xmlns:a16="http://schemas.microsoft.com/office/drawing/2014/main" id="{A4239D79-893D-4900-98EA-B0CEA3D85FF9}"/>
              </a:ext>
            </a:extLst>
          </p:cNvPr>
          <p:cNvSpPr/>
          <p:nvPr/>
        </p:nvSpPr>
        <p:spPr>
          <a:xfrm>
            <a:off x="4760786" y="3405114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Heart 38">
            <a:extLst>
              <a:ext uri="{FF2B5EF4-FFF2-40B4-BE49-F238E27FC236}">
                <a16:creationId xmlns:a16="http://schemas.microsoft.com/office/drawing/2014/main" id="{9E29047D-6740-461D-AFD3-F658B70CBD2B}"/>
              </a:ext>
            </a:extLst>
          </p:cNvPr>
          <p:cNvSpPr/>
          <p:nvPr/>
        </p:nvSpPr>
        <p:spPr>
          <a:xfrm>
            <a:off x="3990154" y="3891168"/>
            <a:ext cx="382181" cy="382181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32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요약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Key Features Summary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77845" y="1275606"/>
            <a:ext cx="5767660" cy="1220143"/>
            <a:chOff x="803640" y="3129160"/>
            <a:chExt cx="2059657" cy="1220143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19937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Kakao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지도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API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를 활용하여 클래스 위치를 쉽게 검색하고 지정할 수 있습니다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사용자는 주소 검색을 통해 정확한 위치를 마커로 표시할 수 있습니다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</a:b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지도 연동은 클래스 참가자들에게 정확한 위치 정보를 제공하여 접근성을 높이는 데 기여합니다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129160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위치 기반 지도 연동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33718" y="3014233"/>
            <a:ext cx="5583189" cy="1144756"/>
            <a:chOff x="803640" y="3204547"/>
            <a:chExt cx="2059657" cy="1144756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소개를 위한 썸네일 이미지와 다중 이미지 업로드 기능을 지원합니다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사용자는 자신의 클래스를 시각적으로 더욱 매력적으로 표현할 수 있습니다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</a:p>
            <a:p>
              <a:pPr algn="r"/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100" spc="-3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업로드된</a:t>
              </a:r>
              <a:r>
                <a:rPr lang="ko-KR" altLang="en-US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이미지는 서버에 안전하게 저장되며</a:t>
              </a:r>
              <a:r>
                <a:rPr lang="en-US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상세 페이지에서 갤러리 형태로 표시됩니다</a:t>
              </a:r>
              <a:r>
                <a:rPr lang="en-US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204547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파일 업로드 시스템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E18276-6F53-45D0-B6C6-29235DE73720}"/>
              </a:ext>
            </a:extLst>
          </p:cNvPr>
          <p:cNvGrpSpPr/>
          <p:nvPr/>
        </p:nvGrpSpPr>
        <p:grpSpPr>
          <a:xfrm>
            <a:off x="512933" y="1287740"/>
            <a:ext cx="835293" cy="720080"/>
            <a:chOff x="652596" y="2560330"/>
            <a:chExt cx="835293" cy="720080"/>
          </a:xfrm>
        </p:grpSpPr>
        <p:sp>
          <p:nvSpPr>
            <p:cNvPr id="40" name="Hexagon 10">
              <a:extLst>
                <a:ext uri="{FF2B5EF4-FFF2-40B4-BE49-F238E27FC236}">
                  <a16:creationId xmlns:a16="http://schemas.microsoft.com/office/drawing/2014/main" id="{224D354A-DE21-48D4-A852-39F31DF4A6B0}"/>
                </a:ext>
              </a:extLst>
            </p:cNvPr>
            <p:cNvSpPr/>
            <p:nvPr/>
          </p:nvSpPr>
          <p:spPr>
            <a:xfrm>
              <a:off x="652596" y="2560330"/>
              <a:ext cx="835293" cy="72008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Hexagon 11">
              <a:extLst>
                <a:ext uri="{FF2B5EF4-FFF2-40B4-BE49-F238E27FC236}">
                  <a16:creationId xmlns:a16="http://schemas.microsoft.com/office/drawing/2014/main" id="{F86D4235-ED50-4060-A476-0F6BAC9BA356}"/>
                </a:ext>
              </a:extLst>
            </p:cNvPr>
            <p:cNvSpPr/>
            <p:nvPr/>
          </p:nvSpPr>
          <p:spPr>
            <a:xfrm>
              <a:off x="730009" y="2627066"/>
              <a:ext cx="680466" cy="586608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ardrop 6">
              <a:extLst>
                <a:ext uri="{FF2B5EF4-FFF2-40B4-BE49-F238E27FC236}">
                  <a16:creationId xmlns:a16="http://schemas.microsoft.com/office/drawing/2014/main" id="{C4319688-BEAA-4930-87F0-1DD540CFD82F}"/>
                </a:ext>
              </a:extLst>
            </p:cNvPr>
            <p:cNvSpPr/>
            <p:nvPr/>
          </p:nvSpPr>
          <p:spPr>
            <a:xfrm rot="8100000">
              <a:off x="919206" y="2770830"/>
              <a:ext cx="293279" cy="293280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Hexagon 10">
            <a:extLst>
              <a:ext uri="{FF2B5EF4-FFF2-40B4-BE49-F238E27FC236}">
                <a16:creationId xmlns:a16="http://schemas.microsoft.com/office/drawing/2014/main" id="{6A1320F1-BB28-4E13-9845-81329C09E158}"/>
              </a:ext>
            </a:extLst>
          </p:cNvPr>
          <p:cNvSpPr/>
          <p:nvPr/>
        </p:nvSpPr>
        <p:spPr>
          <a:xfrm>
            <a:off x="7092280" y="2950980"/>
            <a:ext cx="835293" cy="720080"/>
          </a:xfrm>
          <a:prstGeom prst="hexagon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Hexagon 11">
            <a:extLst>
              <a:ext uri="{FF2B5EF4-FFF2-40B4-BE49-F238E27FC236}">
                <a16:creationId xmlns:a16="http://schemas.microsoft.com/office/drawing/2014/main" id="{1F5D3D12-26B0-4D09-B266-CBF00EEC3B67}"/>
              </a:ext>
            </a:extLst>
          </p:cNvPr>
          <p:cNvSpPr/>
          <p:nvPr/>
        </p:nvSpPr>
        <p:spPr>
          <a:xfrm>
            <a:off x="7169693" y="3017716"/>
            <a:ext cx="680466" cy="58660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DF415A4-3F99-47EA-9A67-EBA2F56F7649}"/>
              </a:ext>
            </a:extLst>
          </p:cNvPr>
          <p:cNvCxnSpPr/>
          <p:nvPr/>
        </p:nvCxnSpPr>
        <p:spPr>
          <a:xfrm flipH="1">
            <a:off x="4058248" y="330611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2">
            <a:extLst>
              <a:ext uri="{FF2B5EF4-FFF2-40B4-BE49-F238E27FC236}">
                <a16:creationId xmlns:a16="http://schemas.microsoft.com/office/drawing/2014/main" id="{41455E4A-C704-441F-89FE-A5488E1DF16B}"/>
              </a:ext>
            </a:extLst>
          </p:cNvPr>
          <p:cNvCxnSpPr>
            <a:cxnSpLocks/>
          </p:cNvCxnSpPr>
          <p:nvPr/>
        </p:nvCxnSpPr>
        <p:spPr>
          <a:xfrm>
            <a:off x="1348226" y="1644880"/>
            <a:ext cx="2711317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apezoid 13">
            <a:extLst>
              <a:ext uri="{FF2B5EF4-FFF2-40B4-BE49-F238E27FC236}">
                <a16:creationId xmlns:a16="http://schemas.microsoft.com/office/drawing/2014/main" id="{C6682000-B1AA-41F8-A1E9-A8F15480F0C3}"/>
              </a:ext>
            </a:extLst>
          </p:cNvPr>
          <p:cNvSpPr/>
          <p:nvPr/>
        </p:nvSpPr>
        <p:spPr>
          <a:xfrm>
            <a:off x="7329007" y="3159059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284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특징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ystem Architecture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4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6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 20480"/>
          <p:cNvGrpSpPr/>
          <p:nvPr/>
        </p:nvGrpSpPr>
        <p:grpSpPr>
          <a:xfrm>
            <a:off x="1360332" y="1541512"/>
            <a:ext cx="7025063" cy="1816297"/>
            <a:chOff x="1291353" y="1755670"/>
            <a:chExt cx="7025063" cy="1816297"/>
          </a:xfrm>
        </p:grpSpPr>
        <p:sp>
          <p:nvSpPr>
            <p:cNvPr id="22" name="Block Arc 21"/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480" name="Rectangle 20479"/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84442" y="3509217"/>
              <a:ext cx="2567805" cy="627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특징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System Architecture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2197" y="1130448"/>
            <a:ext cx="914400" cy="914400"/>
            <a:chOff x="5364088" y="2787774"/>
            <a:chExt cx="914400" cy="914400"/>
          </a:xfrm>
        </p:grpSpPr>
        <p:sp>
          <p:nvSpPr>
            <p:cNvPr id="4" name="Oval 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09680" y="1130448"/>
            <a:ext cx="914400" cy="914400"/>
            <a:chOff x="5364088" y="2787774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97163" y="1130448"/>
            <a:ext cx="914400" cy="914400"/>
            <a:chOff x="5364088" y="2787774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53422" y="2863724"/>
            <a:ext cx="914400" cy="914400"/>
            <a:chOff x="5364088" y="2787774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69737" y="1434246"/>
            <a:ext cx="306803" cy="306803"/>
            <a:chOff x="1547664" y="3147814"/>
            <a:chExt cx="720080" cy="720080"/>
          </a:xfrm>
        </p:grpSpPr>
        <p:sp>
          <p:nvSpPr>
            <p:cNvPr id="7" name="Oval 6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57220" y="1434246"/>
            <a:ext cx="306803" cy="306803"/>
            <a:chOff x="1547664" y="3147814"/>
            <a:chExt cx="720080" cy="720080"/>
          </a:xfrm>
        </p:grpSpPr>
        <p:sp>
          <p:nvSpPr>
            <p:cNvPr id="24" name="Oval 2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8169371" y="2300884"/>
            <a:ext cx="306803" cy="306803"/>
            <a:chOff x="1547664" y="3147814"/>
            <a:chExt cx="720080" cy="720080"/>
          </a:xfrm>
        </p:grpSpPr>
        <p:sp>
          <p:nvSpPr>
            <p:cNvPr id="30" name="Oval 29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Block Arc 14"/>
          <p:cNvSpPr/>
          <p:nvPr/>
        </p:nvSpPr>
        <p:spPr>
          <a:xfrm rot="16200000">
            <a:off x="1212690" y="1420832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02480" y="1450550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ardrop 6"/>
          <p:cNvSpPr/>
          <p:nvPr/>
        </p:nvSpPr>
        <p:spPr>
          <a:xfrm rot="8100000">
            <a:off x="3920239" y="1430872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/>
          <p:cNvSpPr/>
          <p:nvPr/>
        </p:nvSpPr>
        <p:spPr>
          <a:xfrm rot="2700000">
            <a:off x="5298806" y="3109076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06928" y="2118466"/>
            <a:ext cx="2544938" cy="647914"/>
            <a:chOff x="803640" y="3362835"/>
            <a:chExt cx="2059657" cy="647914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모든 요청을 하나의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서블릿에서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효율적으로 분기 처리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Servlet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기반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FrontController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패턴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054899" y="2118466"/>
            <a:ext cx="2023958" cy="647914"/>
            <a:chOff x="803640" y="3362835"/>
            <a:chExt cx="2059657" cy="647914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데이터 접근 및 객체화 구조화로 유지보수성 향상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DAO/DTO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패턴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742380" y="2118466"/>
            <a:ext cx="2023958" cy="647914"/>
            <a:chOff x="803640" y="3362835"/>
            <a:chExt cx="2059657" cy="647914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뷰 로직 간소화 및 동적 데이터 바인딩 구현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JSTL / EL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329960" y="3859437"/>
            <a:ext cx="2186256" cy="647914"/>
            <a:chOff x="803640" y="3362835"/>
            <a:chExt cx="2059657" cy="647914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마감된 게시글 자동 삭제 기능으로 시스템 자동화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Java Scheduler (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TimerTask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445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en-US" altLang="ko-KR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 Interface (UI)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0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194E8FCD-CB83-4DF6-AB86-09BA49DD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42" y="627534"/>
            <a:ext cx="6838938" cy="3704425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상단부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41731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카테고리별 게시판을 한 눈에 볼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654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55A368-AADA-4691-AD37-C4ACBC80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627534"/>
            <a:ext cx="6838938" cy="3704425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하단부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41731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최근 등록된 클래스를 볼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992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AC5F52-794F-43C7-A619-210EB46A7838}"/>
              </a:ext>
            </a:extLst>
          </p:cNvPr>
          <p:cNvGrpSpPr/>
          <p:nvPr/>
        </p:nvGrpSpPr>
        <p:grpSpPr>
          <a:xfrm>
            <a:off x="3669914" y="1223687"/>
            <a:ext cx="1804172" cy="3672405"/>
            <a:chOff x="3637886" y="1203600"/>
            <a:chExt cx="1804172" cy="367240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7DFEB56A-A3B9-4515-9A16-DAA84715FF5C}"/>
                </a:ext>
              </a:extLst>
            </p:cNvPr>
            <p:cNvSpPr/>
            <p:nvPr/>
          </p:nvSpPr>
          <p:spPr>
            <a:xfrm rot="5400000">
              <a:off x="2735797" y="2169745"/>
              <a:ext cx="3672405" cy="17401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 Placeholder 17">
              <a:extLst>
                <a:ext uri="{FF2B5EF4-FFF2-40B4-BE49-F238E27FC236}">
                  <a16:creationId xmlns:a16="http://schemas.microsoft.com/office/drawing/2014/main" id="{7504ABBE-24EA-4871-B6F3-0CEC2D9E33AD}"/>
                </a:ext>
              </a:extLst>
            </p:cNvPr>
            <p:cNvSpPr txBox="1">
              <a:spLocks/>
            </p:cNvSpPr>
            <p:nvPr/>
          </p:nvSpPr>
          <p:spPr>
            <a:xfrm>
              <a:off x="3711879" y="3252175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최재우</a:t>
              </a:r>
              <a:endParaRPr 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5" name="Text Placeholder 18">
              <a:extLst>
                <a:ext uri="{FF2B5EF4-FFF2-40B4-BE49-F238E27FC236}">
                  <a16:creationId xmlns:a16="http://schemas.microsoft.com/office/drawing/2014/main" id="{16C937CC-E8C5-430E-A976-22C6F4D398A2}"/>
                </a:ext>
              </a:extLst>
            </p:cNvPr>
            <p:cNvSpPr txBox="1">
              <a:spLocks/>
            </p:cNvSpPr>
            <p:nvPr/>
          </p:nvSpPr>
          <p:spPr>
            <a:xfrm>
              <a:off x="3711880" y="3514386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C40C26-87F5-47F8-92D6-063623B7B67F}"/>
                </a:ext>
              </a:extLst>
            </p:cNvPr>
            <p:cNvSpPr txBox="1"/>
            <p:nvPr/>
          </p:nvSpPr>
          <p:spPr>
            <a:xfrm>
              <a:off x="3637886" y="3787508"/>
              <a:ext cx="180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회원가입</a:t>
              </a:r>
              <a:br>
                <a:rPr lang="en-US" altLang="ko-KR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</a:br>
              <a:r>
                <a:rPr lang="en-US" altLang="ko-KR" sz="12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MyPage</a:t>
              </a:r>
              <a:endParaRPr lang="ko-KR" altLang="en-US" sz="1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pic>
          <p:nvPicPr>
            <p:cNvPr id="77" name="그림 개체 틀 49">
              <a:extLst>
                <a:ext uri="{FF2B5EF4-FFF2-40B4-BE49-F238E27FC236}">
                  <a16:creationId xmlns:a16="http://schemas.microsoft.com/office/drawing/2014/main" id="{266F83D5-7DC7-440D-ACF4-BC2C339E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5" b="5335"/>
            <a:stretch>
              <a:fillRect/>
            </a:stretch>
          </p:blipFill>
          <p:spPr>
            <a:xfrm>
              <a:off x="3798000" y="1344371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총괄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 Reader</a:t>
            </a:r>
          </a:p>
        </p:txBody>
      </p:sp>
    </p:spTree>
    <p:extLst>
      <p:ext uri="{BB962C8B-B14F-4D97-AF65-F5344CB8AC3E}">
        <p14:creationId xmlns:p14="http://schemas.microsoft.com/office/powerpoint/2010/main" val="502771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이용가능이나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header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통해서 접근 가능한 로그인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3394" y="578386"/>
            <a:ext cx="5537212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136277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작성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008" y="578386"/>
            <a:ext cx="4939985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656945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 찾기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하단 아이디 찾기 버튼 누를 시 나오는 팝업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025" y="578386"/>
            <a:ext cx="5233950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4179446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63322"/>
            <a:ext cx="8682210" cy="6601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아이디를 입력하고 이메일을 입력하고 인증 메일 전송을 누르면 입력된 계정이 있는지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9451" y="578386"/>
            <a:ext cx="5005099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427119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해당하는 이메일로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URL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담긴 메일을 발송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620" y="1104132"/>
            <a:ext cx="6840760" cy="2582661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87890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13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이전 비밀번호로 하려고 하면 작동 안하고 비밀번호가 일치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할시에만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130" y="578386"/>
            <a:ext cx="6361740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68355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 유저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호스트 동일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로그인 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header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리모트로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마이페이지 이동시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보이는화면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299" y="578386"/>
            <a:ext cx="5683402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970727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참여한 프로젝트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본인이 참여 하였거나 호스트로서 작성한 프로젝트가 있다면 나타내는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02" y="578386"/>
            <a:ext cx="6006396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555600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호스트 지원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by user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 유저가 호스트로 등급을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변경신청하는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02" y="1210715"/>
            <a:ext cx="6006396" cy="2369495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514890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호스트 지원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user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 유저가 호스트로 등급이 변경된 후 나타나는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02" y="1212778"/>
            <a:ext cx="6006396" cy="2365369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990935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정보 수정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720" y="584353"/>
            <a:ext cx="5379462" cy="3628187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58595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3057397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2969290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1616657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281729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50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담당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Post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25602A-7A29-411C-9809-FF7F02A5D82A}"/>
              </a:ext>
            </a:extLst>
          </p:cNvPr>
          <p:cNvGrpSpPr/>
          <p:nvPr/>
        </p:nvGrpSpPr>
        <p:grpSpPr>
          <a:xfrm>
            <a:off x="3743909" y="1364458"/>
            <a:ext cx="1656183" cy="2904803"/>
            <a:chOff x="2696917" y="1364458"/>
            <a:chExt cx="1656183" cy="2904803"/>
          </a:xfrm>
        </p:grpSpPr>
        <p:pic>
          <p:nvPicPr>
            <p:cNvPr id="80" name="그림 개체 틀 10">
              <a:extLst>
                <a:ext uri="{FF2B5EF4-FFF2-40B4-BE49-F238E27FC236}">
                  <a16:creationId xmlns:a16="http://schemas.microsoft.com/office/drawing/2014/main" id="{AC394461-5EE3-4654-992E-AE674836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2" b="1062"/>
            <a:stretch>
              <a:fillRect/>
            </a:stretch>
          </p:blipFill>
          <p:spPr>
            <a:xfrm>
              <a:off x="2751008" y="1364458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  <p:sp>
          <p:nvSpPr>
            <p:cNvPr id="81" name="AutoShape 6" descr="메이(해달) (r2 판) - 나무위키">
              <a:extLst>
                <a:ext uri="{FF2B5EF4-FFF2-40B4-BE49-F238E27FC236}">
                  <a16:creationId xmlns:a16="http://schemas.microsoft.com/office/drawing/2014/main" id="{313EDAC5-A9B9-473C-963C-1F1A9C098A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72608" y="285965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38A4D7A-6A90-4736-9332-84D33C798DD0}"/>
                </a:ext>
              </a:extLst>
            </p:cNvPr>
            <p:cNvGrpSpPr/>
            <p:nvPr/>
          </p:nvGrpSpPr>
          <p:grpSpPr>
            <a:xfrm>
              <a:off x="2696917" y="3291684"/>
              <a:ext cx="1656183" cy="977577"/>
              <a:chOff x="2696917" y="3291684"/>
              <a:chExt cx="1656183" cy="977577"/>
            </a:xfrm>
          </p:grpSpPr>
          <p:sp>
            <p:nvSpPr>
              <p:cNvPr id="82" name="Text Placeholder 17">
                <a:extLst>
                  <a:ext uri="{FF2B5EF4-FFF2-40B4-BE49-F238E27FC236}">
                    <a16:creationId xmlns:a16="http://schemas.microsoft.com/office/drawing/2014/main" id="{962290E3-5802-48DF-AC1A-DA5F8EB9A1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6917" y="3291684"/>
                <a:ext cx="1656183" cy="246087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김창규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83" name="Text Placeholder 18">
                <a:extLst>
                  <a:ext uri="{FF2B5EF4-FFF2-40B4-BE49-F238E27FC236}">
                    <a16:creationId xmlns:a16="http://schemas.microsoft.com/office/drawing/2014/main" id="{0811CDB9-11D4-41FB-B098-F61B58AFF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6917" y="3558015"/>
                <a:ext cx="1656183" cy="249580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 Placeholder 18">
                <a:extLst>
                  <a:ext uri="{FF2B5EF4-FFF2-40B4-BE49-F238E27FC236}">
                    <a16:creationId xmlns:a16="http://schemas.microsoft.com/office/drawing/2014/main" id="{C487A465-897A-4908-8F59-8B5097BB4C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6917" y="3807595"/>
                <a:ext cx="1656183" cy="46166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게시판 구성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,</a:t>
                </a:r>
              </a:p>
              <a:p>
                <a:pPr marL="0" indent="0" algn="ctr">
                  <a:buNone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카테고리 탭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569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목록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비회원이 보는 게시판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766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7A5D686B-B0D5-48CA-9B71-ABD1BA9477D2}"/>
              </a:ext>
            </a:extLst>
          </p:cNvPr>
          <p:cNvSpPr/>
          <p:nvPr/>
        </p:nvSpPr>
        <p:spPr>
          <a:xfrm rot="14299241">
            <a:off x="6181909" y="2779160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69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내용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비회원이 보는 게시판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766" y="664570"/>
            <a:ext cx="3676468" cy="3467751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831584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목록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게시판 목록 열람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217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4283258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목록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게시판 목록 열람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217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8FF3DD57-0B1E-40D1-894C-42743CF6E4B0}"/>
              </a:ext>
            </a:extLst>
          </p:cNvPr>
          <p:cNvSpPr/>
          <p:nvPr/>
        </p:nvSpPr>
        <p:spPr>
          <a:xfrm rot="14299241">
            <a:off x="6181909" y="2779160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17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작성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host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호스트 등급 승인 후에만 글쓰기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217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148298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작성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host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게시글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8323" y="664570"/>
            <a:ext cx="4227354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59536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수정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host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작성자는 자신의 글을 수정 및 삭제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0684" y="664570"/>
            <a:ext cx="3541533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035057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 기능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로그인하면 댓글 작성 및 클래스 신청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41" y="915566"/>
            <a:ext cx="8336118" cy="2938896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511447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332943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0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42110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1850018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06901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결제 담당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Payment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024C09-74A1-48A8-841C-94007170D19F}"/>
              </a:ext>
            </a:extLst>
          </p:cNvPr>
          <p:cNvGrpSpPr/>
          <p:nvPr/>
        </p:nvGrpSpPr>
        <p:grpSpPr>
          <a:xfrm>
            <a:off x="3743908" y="1326698"/>
            <a:ext cx="1656183" cy="2942563"/>
            <a:chOff x="4966607" y="1326698"/>
            <a:chExt cx="1656183" cy="2942563"/>
          </a:xfrm>
        </p:grpSpPr>
        <p:pic>
          <p:nvPicPr>
            <p:cNvPr id="69" name="그림 개체 틀 51">
              <a:extLst>
                <a:ext uri="{FF2B5EF4-FFF2-40B4-BE49-F238E27FC236}">
                  <a16:creationId xmlns:a16="http://schemas.microsoft.com/office/drawing/2014/main" id="{1B58554F-F58C-41F8-955B-AD88C4A4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9" r="22459"/>
            <a:stretch>
              <a:fillRect/>
            </a:stretch>
          </p:blipFill>
          <p:spPr>
            <a:xfrm>
              <a:off x="5020698" y="1326698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4D4B5046-7E56-420A-9DC0-CEBD4DD44D91}"/>
                </a:ext>
              </a:extLst>
            </p:cNvPr>
            <p:cNvSpPr txBox="1">
              <a:spLocks/>
            </p:cNvSpPr>
            <p:nvPr/>
          </p:nvSpPr>
          <p:spPr>
            <a:xfrm>
              <a:off x="4966607" y="3272262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김진혁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 Placeholder 18">
              <a:extLst>
                <a:ext uri="{FF2B5EF4-FFF2-40B4-BE49-F238E27FC236}">
                  <a16:creationId xmlns:a16="http://schemas.microsoft.com/office/drawing/2014/main" id="{77F57719-2C9D-4698-A860-5570CF09507A}"/>
                </a:ext>
              </a:extLst>
            </p:cNvPr>
            <p:cNvSpPr txBox="1">
              <a:spLocks/>
            </p:cNvSpPr>
            <p:nvPr/>
          </p:nvSpPr>
          <p:spPr>
            <a:xfrm>
              <a:off x="4966607" y="3538593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 Placeholder 18">
              <a:extLst>
                <a:ext uri="{FF2B5EF4-FFF2-40B4-BE49-F238E27FC236}">
                  <a16:creationId xmlns:a16="http://schemas.microsoft.com/office/drawing/2014/main" id="{EF3FCFE4-E95A-4F73-9CC4-544F2C88C77C}"/>
                </a:ext>
              </a:extLst>
            </p:cNvPr>
            <p:cNvSpPr txBox="1">
              <a:spLocks/>
            </p:cNvSpPr>
            <p:nvPr/>
          </p:nvSpPr>
          <p:spPr>
            <a:xfrm>
              <a:off x="4966607" y="3788173"/>
              <a:ext cx="1656183" cy="48108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결제 내역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쿠폰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09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예약하기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user, host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마음에 드는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원데이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클래스를 예약하는 방법입니다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5" y="555527"/>
            <a:ext cx="6779830" cy="3672408"/>
          </a:xfrm>
          <a:prstGeom prst="rect">
            <a:avLst/>
          </a:prstGeom>
        </p:spPr>
      </p:pic>
      <p:sp>
        <p:nvSpPr>
          <p:cNvPr id="7" name="화살표: 위쪽 5">
            <a:extLst>
              <a:ext uri="{FF2B5EF4-FFF2-40B4-BE49-F238E27FC236}">
                <a16:creationId xmlns:a16="http://schemas.microsoft.com/office/drawing/2014/main" id="{8FF3DD57-0B1E-40D1-894C-42743CF6E4B0}"/>
              </a:ext>
            </a:extLst>
          </p:cNvPr>
          <p:cNvSpPr/>
          <p:nvPr/>
        </p:nvSpPr>
        <p:spPr>
          <a:xfrm rot="14299241">
            <a:off x="6901990" y="3048077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610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예약정보 화면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게시판에서 선택한 예약정보를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5" y="555527"/>
            <a:ext cx="6779830" cy="36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1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예약정보 화면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쿠폰 선택을 클릭하면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팝업창이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나옵니다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6" y="555527"/>
            <a:ext cx="6779828" cy="3672407"/>
          </a:xfrm>
          <a:prstGeom prst="rect">
            <a:avLst/>
          </a:prstGeom>
        </p:spPr>
      </p:pic>
      <p:sp>
        <p:nvSpPr>
          <p:cNvPr id="5" name="화살표: 위쪽 5">
            <a:extLst>
              <a:ext uri="{FF2B5EF4-FFF2-40B4-BE49-F238E27FC236}">
                <a16:creationId xmlns:a16="http://schemas.microsoft.com/office/drawing/2014/main" id="{8FF3DD57-0B1E-40D1-894C-42743CF6E4B0}"/>
              </a:ext>
            </a:extLst>
          </p:cNvPr>
          <p:cNvSpPr/>
          <p:nvPr/>
        </p:nvSpPr>
        <p:spPr>
          <a:xfrm rot="7295691">
            <a:off x="1501247" y="3023113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96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쿠폰선택 화면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정액할인과 정률할인 쿠폰을 각각 사용할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"/>
          <a:stretch/>
        </p:blipFill>
        <p:spPr bwMode="auto">
          <a:xfrm>
            <a:off x="822474" y="627534"/>
            <a:ext cx="3805771" cy="353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24"/>
          <p:cNvGrpSpPr/>
          <p:nvPr/>
        </p:nvGrpSpPr>
        <p:grpSpPr>
          <a:xfrm>
            <a:off x="4788024" y="627534"/>
            <a:ext cx="3960440" cy="1694355"/>
            <a:chOff x="803640" y="3362835"/>
            <a:chExt cx="2143363" cy="1694355"/>
          </a:xfrm>
        </p:grpSpPr>
        <p:sp>
          <p:nvSpPr>
            <p:cNvPr id="9" name="TextBox 8"/>
            <p:cNvSpPr txBox="1"/>
            <p:nvPr/>
          </p:nvSpPr>
          <p:spPr>
            <a:xfrm>
              <a:off x="887346" y="3579862"/>
              <a:ext cx="20596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① 포인트 차감 쿠폰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      1.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Coupon_type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: ‘P’ (Point)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CE29"/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    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정액할인 쿠폰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CE29"/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    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쿠폰 사용 후 잔액 포인트 발생 시 다시 저장하여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           다음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결제시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사용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 Ex)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배달의 민족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쿠폰의  종류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944740" y="2355726"/>
            <a:ext cx="3805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②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sale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쿠폰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      1.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Coupon_type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: ‘D’ 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Discout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E29"/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정률할인 쿠폰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E29"/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3.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클래스의 가격을 초과할 수 없음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. Ex)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지마켓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8024" y="3662903"/>
            <a:ext cx="380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-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공지사항 게시판 이벤트 등에서 쿠폰 획득</a:t>
            </a:r>
          </a:p>
        </p:txBody>
      </p:sp>
    </p:spTree>
    <p:extLst>
      <p:ext uri="{BB962C8B-B14F-4D97-AF65-F5344CB8AC3E}">
        <p14:creationId xmlns:p14="http://schemas.microsoft.com/office/powerpoint/2010/main" val="2193021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쿠폰 </a:t>
            </a:r>
            <a:r>
              <a:rPr lang="ko-KR" altLang="en-US" sz="1400" dirty="0" err="1">
                <a:latin typeface="나눔스퀘어 ExtraBold" pitchFamily="50" charset="-127"/>
                <a:ea typeface="나눔스퀘어 ExtraBold" pitchFamily="50" charset="-127"/>
              </a:rPr>
              <a:t>미적용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쿠폰을 사용하지 않으실 경우 클래스 가격 그대로 결제를 진행하게 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7" y="555527"/>
            <a:ext cx="6779826" cy="36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8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쿠폰 적용 완료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쿠폰이 적용된 것을 확인하실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6" y="555527"/>
            <a:ext cx="6779828" cy="3672406"/>
          </a:xfrm>
          <a:prstGeom prst="rect">
            <a:avLst/>
          </a:prstGeom>
        </p:spPr>
      </p:pic>
      <p:sp>
        <p:nvSpPr>
          <p:cNvPr id="5" name="화살표: 위쪽 5">
            <a:extLst>
              <a:ext uri="{FF2B5EF4-FFF2-40B4-BE49-F238E27FC236}">
                <a16:creationId xmlns:a16="http://schemas.microsoft.com/office/drawing/2014/main" id="{8FF3DD57-0B1E-40D1-894C-42743CF6E4B0}"/>
              </a:ext>
            </a:extLst>
          </p:cNvPr>
          <p:cNvSpPr/>
          <p:nvPr/>
        </p:nvSpPr>
        <p:spPr>
          <a:xfrm rot="13785505">
            <a:off x="4309560" y="1319660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9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8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결제 테이블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결제하기를 누르시면 결제테이블에 세부내용이 저장됩니다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8" name="Group 24"/>
          <p:cNvGrpSpPr/>
          <p:nvPr/>
        </p:nvGrpSpPr>
        <p:grpSpPr>
          <a:xfrm>
            <a:off x="1115616" y="938370"/>
            <a:ext cx="3960440" cy="1140357"/>
            <a:chOff x="803640" y="3362835"/>
            <a:chExt cx="2143363" cy="1140357"/>
          </a:xfrm>
        </p:grpSpPr>
        <p:sp>
          <p:nvSpPr>
            <p:cNvPr id="9" name="TextBox 8"/>
            <p:cNvSpPr txBox="1"/>
            <p:nvPr/>
          </p:nvSpPr>
          <p:spPr>
            <a:xfrm>
              <a:off x="887346" y="3579862"/>
              <a:ext cx="20596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게시판번호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클래스명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가격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결제상태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예약일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클래스 종료일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결제자정보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아이디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이름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연락처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이메일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),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테이블 저장날짜 등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테이블 저장 내용</a:t>
              </a:r>
            </a:p>
          </p:txBody>
        </p:sp>
      </p:grpSp>
      <p:grpSp>
        <p:nvGrpSpPr>
          <p:cNvPr id="14" name="Group 24"/>
          <p:cNvGrpSpPr/>
          <p:nvPr/>
        </p:nvGrpSpPr>
        <p:grpSpPr>
          <a:xfrm>
            <a:off x="1115616" y="2450538"/>
            <a:ext cx="3960440" cy="1417356"/>
            <a:chOff x="803640" y="3362835"/>
            <a:chExt cx="2143363" cy="1417356"/>
          </a:xfrm>
        </p:grpSpPr>
        <p:sp>
          <p:nvSpPr>
            <p:cNvPr id="16" name="TextBox 15"/>
            <p:cNvSpPr txBox="1"/>
            <p:nvPr/>
          </p:nvSpPr>
          <p:spPr>
            <a:xfrm>
              <a:off x="887346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‘W’ (Wait) 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예약을 했지만 결제는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안함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‘C’ (Confirm) 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입금까지 완료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‘S’ (‘Success) 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관리자의 승인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‘F’ (Fail) 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예약 및 결제 실패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결제 상태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76056" y="938370"/>
            <a:ext cx="3960440" cy="1113747"/>
            <a:chOff x="803640" y="3362835"/>
            <a:chExt cx="2143363" cy="1113747"/>
          </a:xfrm>
        </p:grpSpPr>
        <p:sp>
          <p:nvSpPr>
            <p:cNvPr id="25" name="TextBox 24"/>
            <p:cNvSpPr txBox="1"/>
            <p:nvPr/>
          </p:nvSpPr>
          <p:spPr>
            <a:xfrm>
              <a:off x="887346" y="3579862"/>
              <a:ext cx="2059657" cy="89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자바 스케줄러를 활용하여 자동으로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3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일이 지난 주문은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user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가 볼 수 없게 하였습니다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예약하고 싶으면 다시 예약하고 결제해야 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자동 마감처리</a:t>
              </a:r>
            </a:p>
          </p:txBody>
        </p:sp>
      </p:grpSp>
      <p:grpSp>
        <p:nvGrpSpPr>
          <p:cNvPr id="27" name="Group 24"/>
          <p:cNvGrpSpPr/>
          <p:nvPr/>
        </p:nvGrpSpPr>
        <p:grpSpPr>
          <a:xfrm>
            <a:off x="5076056" y="2450538"/>
            <a:ext cx="3960440" cy="586359"/>
            <a:chOff x="803640" y="3362835"/>
            <a:chExt cx="2143363" cy="586359"/>
          </a:xfrm>
        </p:grpSpPr>
        <p:sp>
          <p:nvSpPr>
            <p:cNvPr id="28" name="TextBox 27"/>
            <p:cNvSpPr txBox="1"/>
            <p:nvPr/>
          </p:nvSpPr>
          <p:spPr>
            <a:xfrm>
              <a:off x="887346" y="3579862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쿠폰을 사용할 경우 할인된 가격으로 저장됩니다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결제 금액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862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결제하기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주거래은행을 선택하신 후 부여한 입금 계좌번호에 금액을 입금해주시면 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7" y="555527"/>
            <a:ext cx="6779826" cy="36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71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 성공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무통장 입금요청을 누르시면 예약이 완료되고 결제 상태는 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‘C’ (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 확인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상태로 업데이트 됩니다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8" y="555527"/>
            <a:ext cx="6779824" cy="36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25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 확인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바로 예약 확인이 가능합니다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8" y="555527"/>
            <a:ext cx="6779824" cy="36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34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입금 확인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admin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입금이 정상적으로 진행되었다면 입금확인을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해줘야합니다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8" y="555527"/>
            <a:ext cx="6779823" cy="36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02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입금 확인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admin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통장내역 조회하여 입금 확인 후 결제 승인을 해줍니다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8" y="555527"/>
            <a:ext cx="6779823" cy="3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65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입금 확인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admin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결제 승인을 하면 상태가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Success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바뀌고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9" y="555527"/>
            <a:ext cx="6779821" cy="3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6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 승인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마이페이지에서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9" y="555527"/>
            <a:ext cx="6779821" cy="36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18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 승인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마이페이지에서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90" y="555527"/>
            <a:ext cx="6779819" cy="36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25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88" y="555526"/>
            <a:ext cx="6779821" cy="36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결제 대기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결제 전이라면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마이페이지에서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57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85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91" y="555527"/>
            <a:ext cx="6779819" cy="367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결제 대기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결제를 완료할 수 있게 유도합니다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643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33294387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421106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18500180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06901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Main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208F94-63B7-4A1F-BB80-50F19D090AE4}"/>
              </a:ext>
            </a:extLst>
          </p:cNvPr>
          <p:cNvGrpSpPr/>
          <p:nvPr/>
        </p:nvGrpSpPr>
        <p:grpSpPr>
          <a:xfrm>
            <a:off x="3743908" y="1340948"/>
            <a:ext cx="1656183" cy="2928313"/>
            <a:chOff x="7236297" y="1340948"/>
            <a:chExt cx="1656183" cy="2928313"/>
          </a:xfrm>
        </p:grpSpPr>
        <p:pic>
          <p:nvPicPr>
            <p:cNvPr id="64" name="그림 개체 틀 6">
              <a:extLst>
                <a:ext uri="{FF2B5EF4-FFF2-40B4-BE49-F238E27FC236}">
                  <a16:creationId xmlns:a16="http://schemas.microsoft.com/office/drawing/2014/main" id="{AA76E3C8-8574-4F3B-8123-A47F84342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4" t="804" r="9132" b="-804"/>
            <a:stretch/>
          </p:blipFill>
          <p:spPr>
            <a:xfrm>
              <a:off x="7290482" y="1340948"/>
              <a:ext cx="1547813" cy="1800225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  <p:sp>
          <p:nvSpPr>
            <p:cNvPr id="34" name="Text Placeholder 17">
              <a:extLst>
                <a:ext uri="{FF2B5EF4-FFF2-40B4-BE49-F238E27FC236}">
                  <a16:creationId xmlns:a16="http://schemas.microsoft.com/office/drawing/2014/main" id="{27568C51-F367-4791-87A4-795A693D0E98}"/>
                </a:ext>
              </a:extLst>
            </p:cNvPr>
            <p:cNvSpPr txBox="1">
              <a:spLocks/>
            </p:cNvSpPr>
            <p:nvPr/>
          </p:nvSpPr>
          <p:spPr>
            <a:xfrm>
              <a:off x="7236297" y="3272262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김효영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 Placeholder 18">
              <a:extLst>
                <a:ext uri="{FF2B5EF4-FFF2-40B4-BE49-F238E27FC236}">
                  <a16:creationId xmlns:a16="http://schemas.microsoft.com/office/drawing/2014/main" id="{491A8511-FF24-4971-AE09-DCBFE4F9DB2C}"/>
                </a:ext>
              </a:extLst>
            </p:cNvPr>
            <p:cNvSpPr txBox="1">
              <a:spLocks/>
            </p:cNvSpPr>
            <p:nvPr/>
          </p:nvSpPr>
          <p:spPr>
            <a:xfrm>
              <a:off x="7236297" y="3538593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395ECD0C-E947-4C81-B46E-E64D4197E20E}"/>
                </a:ext>
              </a:extLst>
            </p:cNvPr>
            <p:cNvSpPr txBox="1">
              <a:spLocks/>
            </p:cNvSpPr>
            <p:nvPr/>
          </p:nvSpPr>
          <p:spPr>
            <a:xfrm>
              <a:off x="7236297" y="3788173"/>
              <a:ext cx="1656183" cy="48108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메인 화면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공지사항 및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FAQ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932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정보 수정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2269" y="555526"/>
            <a:ext cx="5379462" cy="3628187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6012768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33294387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421106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18500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개체 틀 6">
            <a:extLst>
              <a:ext uri="{FF2B5EF4-FFF2-40B4-BE49-F238E27FC236}">
                <a16:creationId xmlns:a16="http://schemas.microsoft.com/office/drawing/2014/main" id="{AA76E3C8-8574-4F3B-8123-A47F84342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4" t="804" r="9132" b="-804"/>
          <a:stretch/>
        </p:blipFill>
        <p:spPr>
          <a:xfrm>
            <a:off x="7290482" y="1340948"/>
            <a:ext cx="1547813" cy="1800225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AC5F52-794F-43C7-A619-210EB46A7838}"/>
              </a:ext>
            </a:extLst>
          </p:cNvPr>
          <p:cNvGrpSpPr/>
          <p:nvPr/>
        </p:nvGrpSpPr>
        <p:grpSpPr>
          <a:xfrm>
            <a:off x="279238" y="1223687"/>
            <a:ext cx="1804172" cy="3672405"/>
            <a:chOff x="3637886" y="1203600"/>
            <a:chExt cx="1804172" cy="367240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7DFEB56A-A3B9-4515-9A16-DAA84715FF5C}"/>
                </a:ext>
              </a:extLst>
            </p:cNvPr>
            <p:cNvSpPr/>
            <p:nvPr/>
          </p:nvSpPr>
          <p:spPr>
            <a:xfrm rot="5400000">
              <a:off x="2735797" y="2169745"/>
              <a:ext cx="3672405" cy="17401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 Placeholder 17">
              <a:extLst>
                <a:ext uri="{FF2B5EF4-FFF2-40B4-BE49-F238E27FC236}">
                  <a16:creationId xmlns:a16="http://schemas.microsoft.com/office/drawing/2014/main" id="{7504ABBE-24EA-4871-B6F3-0CEC2D9E33AD}"/>
                </a:ext>
              </a:extLst>
            </p:cNvPr>
            <p:cNvSpPr txBox="1">
              <a:spLocks/>
            </p:cNvSpPr>
            <p:nvPr/>
          </p:nvSpPr>
          <p:spPr>
            <a:xfrm>
              <a:off x="3711879" y="3252175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최재우</a:t>
              </a:r>
              <a:endParaRPr 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5" name="Text Placeholder 18">
              <a:extLst>
                <a:ext uri="{FF2B5EF4-FFF2-40B4-BE49-F238E27FC236}">
                  <a16:creationId xmlns:a16="http://schemas.microsoft.com/office/drawing/2014/main" id="{16C937CC-E8C5-430E-A976-22C6F4D398A2}"/>
                </a:ext>
              </a:extLst>
            </p:cNvPr>
            <p:cNvSpPr txBox="1">
              <a:spLocks/>
            </p:cNvSpPr>
            <p:nvPr/>
          </p:nvSpPr>
          <p:spPr>
            <a:xfrm>
              <a:off x="3711880" y="3514386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C40C26-87F5-47F8-92D6-063623B7B67F}"/>
                </a:ext>
              </a:extLst>
            </p:cNvPr>
            <p:cNvSpPr txBox="1"/>
            <p:nvPr/>
          </p:nvSpPr>
          <p:spPr>
            <a:xfrm>
              <a:off x="3637886" y="3787508"/>
              <a:ext cx="1804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회원가입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PAGE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로그인</a:t>
              </a:r>
              <a:br>
                <a:rPr lang="en-US" altLang="ko-KR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</a:br>
              <a:r>
                <a:rPr lang="en-US" altLang="ko-KR" sz="12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MyPage</a:t>
              </a:r>
              <a:endParaRPr lang="ko-KR" altLang="en-US" sz="1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pic>
          <p:nvPicPr>
            <p:cNvPr id="77" name="그림 개체 틀 49">
              <a:extLst>
                <a:ext uri="{FF2B5EF4-FFF2-40B4-BE49-F238E27FC236}">
                  <a16:creationId xmlns:a16="http://schemas.microsoft.com/office/drawing/2014/main" id="{266F83D5-7DC7-440D-ACF4-BC2C339E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5" b="5335"/>
            <a:stretch>
              <a:fillRect/>
            </a:stretch>
          </p:blipFill>
          <p:spPr>
            <a:xfrm>
              <a:off x="3798000" y="1344371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</p:grpSp>
      <p:pic>
        <p:nvPicPr>
          <p:cNvPr id="80" name="그림 개체 틀 10">
            <a:extLst>
              <a:ext uri="{FF2B5EF4-FFF2-40B4-BE49-F238E27FC236}">
                <a16:creationId xmlns:a16="http://schemas.microsoft.com/office/drawing/2014/main" id="{AC394461-5EE3-4654-992E-AE674836CE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" b="1062"/>
          <a:stretch>
            <a:fillRect/>
          </a:stretch>
        </p:blipFill>
        <p:spPr>
          <a:xfrm>
            <a:off x="2751008" y="1364458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</p:spPr>
      </p:pic>
      <p:sp>
        <p:nvSpPr>
          <p:cNvPr id="81" name="AutoShape 6" descr="메이(해달) (r2 판) - 나무위키">
            <a:extLst>
              <a:ext uri="{FF2B5EF4-FFF2-40B4-BE49-F238E27FC236}">
                <a16:creationId xmlns:a16="http://schemas.microsoft.com/office/drawing/2014/main" id="{313EDAC5-A9B9-473C-963C-1F1A9C098A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2608" y="28596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</a:t>
            </a:r>
          </a:p>
        </p:txBody>
      </p:sp>
      <p:pic>
        <p:nvPicPr>
          <p:cNvPr id="69" name="그림 개체 틀 51">
            <a:extLst>
              <a:ext uri="{FF2B5EF4-FFF2-40B4-BE49-F238E27FC236}">
                <a16:creationId xmlns:a16="http://schemas.microsoft.com/office/drawing/2014/main" id="{1B58554F-F58C-41F8-955B-AD88C4A4A6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9" r="22459"/>
          <a:stretch>
            <a:fillRect/>
          </a:stretch>
        </p:blipFill>
        <p:spPr>
          <a:xfrm>
            <a:off x="5020698" y="1326698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8A4D7A-6A90-4736-9332-84D33C798DD0}"/>
              </a:ext>
            </a:extLst>
          </p:cNvPr>
          <p:cNvGrpSpPr/>
          <p:nvPr/>
        </p:nvGrpSpPr>
        <p:grpSpPr>
          <a:xfrm>
            <a:off x="2696917" y="3291684"/>
            <a:ext cx="1656183" cy="977577"/>
            <a:chOff x="2696917" y="3291684"/>
            <a:chExt cx="1656183" cy="977577"/>
          </a:xfrm>
        </p:grpSpPr>
        <p:sp>
          <p:nvSpPr>
            <p:cNvPr id="82" name="Text Placeholder 17">
              <a:extLst>
                <a:ext uri="{FF2B5EF4-FFF2-40B4-BE49-F238E27FC236}">
                  <a16:creationId xmlns:a16="http://schemas.microsoft.com/office/drawing/2014/main" id="{962290E3-5802-48DF-AC1A-DA5F8EB9A145}"/>
                </a:ext>
              </a:extLst>
            </p:cNvPr>
            <p:cNvSpPr txBox="1">
              <a:spLocks/>
            </p:cNvSpPr>
            <p:nvPr/>
          </p:nvSpPr>
          <p:spPr>
            <a:xfrm>
              <a:off x="2696917" y="3291684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김창규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3" name="Text Placeholder 18">
              <a:extLst>
                <a:ext uri="{FF2B5EF4-FFF2-40B4-BE49-F238E27FC236}">
                  <a16:creationId xmlns:a16="http://schemas.microsoft.com/office/drawing/2014/main" id="{0811CDB9-11D4-41FB-B098-F61B58AFF5F0}"/>
                </a:ext>
              </a:extLst>
            </p:cNvPr>
            <p:cNvSpPr txBox="1">
              <a:spLocks/>
            </p:cNvSpPr>
            <p:nvPr/>
          </p:nvSpPr>
          <p:spPr>
            <a:xfrm>
              <a:off x="2696917" y="3558015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 Placeholder 18">
              <a:extLst>
                <a:ext uri="{FF2B5EF4-FFF2-40B4-BE49-F238E27FC236}">
                  <a16:creationId xmlns:a16="http://schemas.microsoft.com/office/drawing/2014/main" id="{C487A465-897A-4908-8F59-8B5097BB4C27}"/>
                </a:ext>
              </a:extLst>
            </p:cNvPr>
            <p:cNvSpPr txBox="1">
              <a:spLocks/>
            </p:cNvSpPr>
            <p:nvPr/>
          </p:nvSpPr>
          <p:spPr>
            <a:xfrm>
              <a:off x="2696917" y="3807595"/>
              <a:ext cx="1656183" cy="46166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게시판 구성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카테고리 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4D4B5046-7E56-420A-9DC0-CEBD4DD44D91}"/>
              </a:ext>
            </a:extLst>
          </p:cNvPr>
          <p:cNvSpPr txBox="1">
            <a:spLocks/>
          </p:cNvSpPr>
          <p:nvPr/>
        </p:nvSpPr>
        <p:spPr>
          <a:xfrm>
            <a:off x="4966607" y="3272262"/>
            <a:ext cx="1656183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김진혁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77F57719-2C9D-4698-A860-5570CF09507A}"/>
              </a:ext>
            </a:extLst>
          </p:cNvPr>
          <p:cNvSpPr txBox="1">
            <a:spLocks/>
          </p:cNvSpPr>
          <p:nvPr/>
        </p:nvSpPr>
        <p:spPr>
          <a:xfrm>
            <a:off x="4966607" y="3538593"/>
            <a:ext cx="1656183" cy="24958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EF3FCFE4-E95A-4F73-9CC4-544F2C88C77C}"/>
              </a:ext>
            </a:extLst>
          </p:cNvPr>
          <p:cNvSpPr txBox="1">
            <a:spLocks/>
          </p:cNvSpPr>
          <p:nvPr/>
        </p:nvSpPr>
        <p:spPr>
          <a:xfrm>
            <a:off x="4966607" y="3788173"/>
            <a:ext cx="1656183" cy="48108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결제 내역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</a:t>
            </a:r>
          </a:p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쿠폰 연동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27568C51-F367-4791-87A4-795A693D0E98}"/>
              </a:ext>
            </a:extLst>
          </p:cNvPr>
          <p:cNvSpPr txBox="1">
            <a:spLocks/>
          </p:cNvSpPr>
          <p:nvPr/>
        </p:nvSpPr>
        <p:spPr>
          <a:xfrm>
            <a:off x="7236297" y="3272262"/>
            <a:ext cx="1656183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김효영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491A8511-FF24-4971-AE09-DCBFE4F9DB2C}"/>
              </a:ext>
            </a:extLst>
          </p:cNvPr>
          <p:cNvSpPr txBox="1">
            <a:spLocks/>
          </p:cNvSpPr>
          <p:nvPr/>
        </p:nvSpPr>
        <p:spPr>
          <a:xfrm>
            <a:off x="7236297" y="3538593"/>
            <a:ext cx="1656183" cy="24958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395ECD0C-E947-4C81-B46E-E64D4197E20E}"/>
              </a:ext>
            </a:extLst>
          </p:cNvPr>
          <p:cNvSpPr txBox="1">
            <a:spLocks/>
          </p:cNvSpPr>
          <p:nvPr/>
        </p:nvSpPr>
        <p:spPr>
          <a:xfrm>
            <a:off x="7236297" y="3788173"/>
            <a:ext cx="1656183" cy="48108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메인 화면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</a:t>
            </a:r>
          </a:p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공지사항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FAQ,</a:t>
            </a:r>
          </a:p>
          <a:p>
            <a:pPr marL="0" indent="0" algn="ctr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2984083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069017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설계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 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2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D9D93DBB-22C2-4796-8BD7-1D7AD6CD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54632"/>
            <a:ext cx="8679898" cy="543185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설계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5" name="Group 3">
            <a:extLst>
              <a:ext uri="{FF2B5EF4-FFF2-40B4-BE49-F238E27FC236}">
                <a16:creationId xmlns:a16="http://schemas.microsoft.com/office/drawing/2014/main" id="{1A5387DA-3C08-4F0F-A4EC-9999DD825779}"/>
              </a:ext>
            </a:extLst>
          </p:cNvPr>
          <p:cNvGrpSpPr/>
          <p:nvPr/>
        </p:nvGrpSpPr>
        <p:grpSpPr>
          <a:xfrm rot="5400000">
            <a:off x="3187689" y="2017506"/>
            <a:ext cx="2768626" cy="1862963"/>
            <a:chOff x="2931730" y="2533443"/>
            <a:chExt cx="3046377" cy="2049860"/>
          </a:xfrm>
          <a:solidFill>
            <a:srgbClr val="EF4A4A"/>
          </a:solidFill>
        </p:grpSpPr>
        <p:sp>
          <p:nvSpPr>
            <p:cNvPr id="66" name="Diamond 4">
              <a:extLst>
                <a:ext uri="{FF2B5EF4-FFF2-40B4-BE49-F238E27FC236}">
                  <a16:creationId xmlns:a16="http://schemas.microsoft.com/office/drawing/2014/main" id="{25D32C2E-D80C-41E9-B61B-256A8955344D}"/>
                </a:ext>
              </a:extLst>
            </p:cNvPr>
            <p:cNvSpPr/>
            <p:nvPr/>
          </p:nvSpPr>
          <p:spPr>
            <a:xfrm>
              <a:off x="3470458" y="2533443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67" name="Diamond 5">
              <a:extLst>
                <a:ext uri="{FF2B5EF4-FFF2-40B4-BE49-F238E27FC236}">
                  <a16:creationId xmlns:a16="http://schemas.microsoft.com/office/drawing/2014/main" id="{A08023D0-6AB3-4EF2-ACA0-3426867F7ADC}"/>
                </a:ext>
              </a:extLst>
            </p:cNvPr>
            <p:cNvSpPr/>
            <p:nvPr/>
          </p:nvSpPr>
          <p:spPr>
            <a:xfrm>
              <a:off x="4507147" y="2533443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" name="Diamond 6">
              <a:extLst>
                <a:ext uri="{FF2B5EF4-FFF2-40B4-BE49-F238E27FC236}">
                  <a16:creationId xmlns:a16="http://schemas.microsoft.com/office/drawing/2014/main" id="{45B7F0F9-1ACE-423B-B41B-CF9991766B86}"/>
                </a:ext>
              </a:extLst>
            </p:cNvPr>
            <p:cNvSpPr/>
            <p:nvPr/>
          </p:nvSpPr>
          <p:spPr>
            <a:xfrm>
              <a:off x="5063707" y="3101171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69" name="Diamond 7">
              <a:extLst>
                <a:ext uri="{FF2B5EF4-FFF2-40B4-BE49-F238E27FC236}">
                  <a16:creationId xmlns:a16="http://schemas.microsoft.com/office/drawing/2014/main" id="{ADC81D38-A0E3-453D-9DDE-4348631E9B36}"/>
                </a:ext>
              </a:extLst>
            </p:cNvPr>
            <p:cNvSpPr/>
            <p:nvPr/>
          </p:nvSpPr>
          <p:spPr>
            <a:xfrm>
              <a:off x="4507147" y="3668901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70" name="Diamond 8">
              <a:extLst>
                <a:ext uri="{FF2B5EF4-FFF2-40B4-BE49-F238E27FC236}">
                  <a16:creationId xmlns:a16="http://schemas.microsoft.com/office/drawing/2014/main" id="{B962F85B-57BE-4B13-B474-9D4CD2D313E1}"/>
                </a:ext>
              </a:extLst>
            </p:cNvPr>
            <p:cNvSpPr/>
            <p:nvPr/>
          </p:nvSpPr>
          <p:spPr>
            <a:xfrm>
              <a:off x="3470459" y="3668903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1" name="Diamond 9">
              <a:extLst>
                <a:ext uri="{FF2B5EF4-FFF2-40B4-BE49-F238E27FC236}">
                  <a16:creationId xmlns:a16="http://schemas.microsoft.com/office/drawing/2014/main" id="{E46CFB3D-E442-4CB3-AFA5-A715DD0A4434}"/>
                </a:ext>
              </a:extLst>
            </p:cNvPr>
            <p:cNvSpPr/>
            <p:nvPr/>
          </p:nvSpPr>
          <p:spPr>
            <a:xfrm>
              <a:off x="2931730" y="3101171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72" name="Group 10">
            <a:extLst>
              <a:ext uri="{FF2B5EF4-FFF2-40B4-BE49-F238E27FC236}">
                <a16:creationId xmlns:a16="http://schemas.microsoft.com/office/drawing/2014/main" id="{8D0A3B82-02D1-4556-9BBE-3111444142AA}"/>
              </a:ext>
            </a:extLst>
          </p:cNvPr>
          <p:cNvGrpSpPr/>
          <p:nvPr/>
        </p:nvGrpSpPr>
        <p:grpSpPr>
          <a:xfrm>
            <a:off x="683568" y="1263591"/>
            <a:ext cx="3375883" cy="623132"/>
            <a:chOff x="-475010" y="1083400"/>
            <a:chExt cx="3859356" cy="83084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EF57239-52AE-4D67-A6CF-6B48E35E9CE0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post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9D5A34-7D04-437E-8D57-A310DC30A908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574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정보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제목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내용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작성자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카테고리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마감일 등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)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를 저장합니다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5" name="Group 13">
            <a:extLst>
              <a:ext uri="{FF2B5EF4-FFF2-40B4-BE49-F238E27FC236}">
                <a16:creationId xmlns:a16="http://schemas.microsoft.com/office/drawing/2014/main" id="{A2E2B7D7-6FA0-43FD-A1B7-31A09E82BD97}"/>
              </a:ext>
            </a:extLst>
          </p:cNvPr>
          <p:cNvGrpSpPr/>
          <p:nvPr/>
        </p:nvGrpSpPr>
        <p:grpSpPr>
          <a:xfrm>
            <a:off x="467544" y="2135848"/>
            <a:ext cx="3014934" cy="623131"/>
            <a:chOff x="-475010" y="1083400"/>
            <a:chExt cx="3859356" cy="83084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8021E0C-6AD8-40DC-A253-99552A234446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User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C50F56C-4507-4FC2-9F11-7B5B22B0FF73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574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 계정 정보와 프로필 데이터를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8" name="Group 16">
            <a:extLst>
              <a:ext uri="{FF2B5EF4-FFF2-40B4-BE49-F238E27FC236}">
                <a16:creationId xmlns:a16="http://schemas.microsoft.com/office/drawing/2014/main" id="{E7A8CE37-38FB-4B58-891C-D4B92307A8BB}"/>
              </a:ext>
            </a:extLst>
          </p:cNvPr>
          <p:cNvGrpSpPr/>
          <p:nvPr/>
        </p:nvGrpSpPr>
        <p:grpSpPr>
          <a:xfrm>
            <a:off x="593478" y="3061063"/>
            <a:ext cx="2889000" cy="623132"/>
            <a:chOff x="-475010" y="1083400"/>
            <a:chExt cx="3859356" cy="83084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01646D-1013-48A6-BB9E-B11032D7D89E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Comment,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post_like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91B96F-9F0F-4444-AE37-64CED2E970B0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57451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게시글에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대한 댓글 정보를 저장합니다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사용자의 게시글 좋아요 정보를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1" name="Group 25">
            <a:extLst>
              <a:ext uri="{FF2B5EF4-FFF2-40B4-BE49-F238E27FC236}">
                <a16:creationId xmlns:a16="http://schemas.microsoft.com/office/drawing/2014/main" id="{086B94F3-BE96-4347-9217-7482D96656DF}"/>
              </a:ext>
            </a:extLst>
          </p:cNvPr>
          <p:cNvGrpSpPr/>
          <p:nvPr/>
        </p:nvGrpSpPr>
        <p:grpSpPr>
          <a:xfrm>
            <a:off x="5638409" y="2135849"/>
            <a:ext cx="2889000" cy="453855"/>
            <a:chOff x="-475010" y="1083400"/>
            <a:chExt cx="3859356" cy="6051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B9DB7F-928A-4C86-BB64-A505633FEE41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notice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2496DE-F493-4A10-841E-D6229378D5D6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공지사항을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4" name="Group 28">
            <a:extLst>
              <a:ext uri="{FF2B5EF4-FFF2-40B4-BE49-F238E27FC236}">
                <a16:creationId xmlns:a16="http://schemas.microsoft.com/office/drawing/2014/main" id="{BD48D352-35B1-4031-9E86-51F762D15C80}"/>
              </a:ext>
            </a:extLst>
          </p:cNvPr>
          <p:cNvGrpSpPr/>
          <p:nvPr/>
        </p:nvGrpSpPr>
        <p:grpSpPr>
          <a:xfrm>
            <a:off x="5638409" y="3061062"/>
            <a:ext cx="2889000" cy="453855"/>
            <a:chOff x="-475010" y="1083400"/>
            <a:chExt cx="3859356" cy="60513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F735472-51E6-42D2-8AE0-88F77B17789F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DF67636-2B6F-44CE-B344-699922962755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예약 정보를 저장합니다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7" name="Group 31">
            <a:extLst>
              <a:ext uri="{FF2B5EF4-FFF2-40B4-BE49-F238E27FC236}">
                <a16:creationId xmlns:a16="http://schemas.microsoft.com/office/drawing/2014/main" id="{2791346A-33FE-46C8-ADE2-00B6995B7358}"/>
              </a:ext>
            </a:extLst>
          </p:cNvPr>
          <p:cNvGrpSpPr/>
          <p:nvPr/>
        </p:nvGrpSpPr>
        <p:grpSpPr>
          <a:xfrm>
            <a:off x="5056800" y="3913739"/>
            <a:ext cx="2889000" cy="453855"/>
            <a:chOff x="-475010" y="1083400"/>
            <a:chExt cx="3859356" cy="60513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BF898E3-FCEA-4062-A26E-F1F7783BED5F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coupon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D0928DB-504A-46C7-89A3-410F72AE2E25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쿠폰 발급 및 사용을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90" name="Parallelogram 15">
            <a:extLst>
              <a:ext uri="{FF2B5EF4-FFF2-40B4-BE49-F238E27FC236}">
                <a16:creationId xmlns:a16="http://schemas.microsoft.com/office/drawing/2014/main" id="{321B53C9-DA7D-49C6-A2FF-4FF47A1F7B2B}"/>
              </a:ext>
            </a:extLst>
          </p:cNvPr>
          <p:cNvSpPr/>
          <p:nvPr/>
        </p:nvSpPr>
        <p:spPr>
          <a:xfrm flipH="1">
            <a:off x="3921907" y="3292298"/>
            <a:ext cx="268254" cy="26825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1" name="Rectangle 30">
            <a:extLst>
              <a:ext uri="{FF2B5EF4-FFF2-40B4-BE49-F238E27FC236}">
                <a16:creationId xmlns:a16="http://schemas.microsoft.com/office/drawing/2014/main" id="{7D5DD2A8-33EE-45ED-84C3-D34C535DA85B}"/>
              </a:ext>
            </a:extLst>
          </p:cNvPr>
          <p:cNvSpPr/>
          <p:nvPr/>
        </p:nvSpPr>
        <p:spPr>
          <a:xfrm>
            <a:off x="4987518" y="3292297"/>
            <a:ext cx="237907" cy="23721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Rounded Rectangle 10">
            <a:extLst>
              <a:ext uri="{FF2B5EF4-FFF2-40B4-BE49-F238E27FC236}">
                <a16:creationId xmlns:a16="http://schemas.microsoft.com/office/drawing/2014/main" id="{3BF0CEE9-B377-443D-8CFD-D0D4A89C3D4F}"/>
              </a:ext>
            </a:extLst>
          </p:cNvPr>
          <p:cNvSpPr/>
          <p:nvPr/>
        </p:nvSpPr>
        <p:spPr>
          <a:xfrm>
            <a:off x="3954306" y="2351230"/>
            <a:ext cx="190620" cy="25226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Rounded Rectangle 6">
            <a:extLst>
              <a:ext uri="{FF2B5EF4-FFF2-40B4-BE49-F238E27FC236}">
                <a16:creationId xmlns:a16="http://schemas.microsoft.com/office/drawing/2014/main" id="{F7BF2423-98D3-4193-B5FD-3B4576E80606}"/>
              </a:ext>
            </a:extLst>
          </p:cNvPr>
          <p:cNvSpPr/>
          <p:nvPr/>
        </p:nvSpPr>
        <p:spPr>
          <a:xfrm>
            <a:off x="4438836" y="1861520"/>
            <a:ext cx="259499" cy="263829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Rectangle 16">
            <a:extLst>
              <a:ext uri="{FF2B5EF4-FFF2-40B4-BE49-F238E27FC236}">
                <a16:creationId xmlns:a16="http://schemas.microsoft.com/office/drawing/2014/main" id="{6FF0AC8E-B219-4B67-B40B-168F1A268BFF}"/>
              </a:ext>
            </a:extLst>
          </p:cNvPr>
          <p:cNvSpPr/>
          <p:nvPr/>
        </p:nvSpPr>
        <p:spPr>
          <a:xfrm rot="2700000">
            <a:off x="4984834" y="2306106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5" name="Trapezoid 22">
            <a:extLst>
              <a:ext uri="{FF2B5EF4-FFF2-40B4-BE49-F238E27FC236}">
                <a16:creationId xmlns:a16="http://schemas.microsoft.com/office/drawing/2014/main" id="{CE69FF58-774E-4623-B994-F7DDCEA9DD3D}"/>
              </a:ext>
            </a:extLst>
          </p:cNvPr>
          <p:cNvSpPr>
            <a:spLocks noChangeAspect="1"/>
          </p:cNvSpPr>
          <p:nvPr/>
        </p:nvSpPr>
        <p:spPr>
          <a:xfrm>
            <a:off x="4438836" y="3820014"/>
            <a:ext cx="337247" cy="171564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2EA3F558-878D-4BCF-AE96-D90FAB35FF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 Design</a:t>
            </a:r>
          </a:p>
        </p:txBody>
      </p:sp>
    </p:spTree>
    <p:extLst>
      <p:ext uri="{BB962C8B-B14F-4D97-AF65-F5344CB8AC3E}">
        <p14:creationId xmlns:p14="http://schemas.microsoft.com/office/powerpoint/2010/main" val="928515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Differentiating content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05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97601" y="2344692"/>
            <a:ext cx="6133512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Differentiating content</a:t>
            </a:r>
          </a:p>
        </p:txBody>
      </p:sp>
      <p:sp>
        <p:nvSpPr>
          <p:cNvPr id="5" name="Block Arc 14"/>
          <p:cNvSpPr/>
          <p:nvPr/>
        </p:nvSpPr>
        <p:spPr>
          <a:xfrm rot="16200000">
            <a:off x="7461077" y="1586376"/>
            <a:ext cx="340071" cy="3402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rapezoid 22"/>
          <p:cNvSpPr/>
          <p:nvPr/>
        </p:nvSpPr>
        <p:spPr>
          <a:xfrm>
            <a:off x="3319763" y="1643413"/>
            <a:ext cx="444684" cy="226220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6"/>
          <p:cNvSpPr/>
          <p:nvPr/>
        </p:nvSpPr>
        <p:spPr>
          <a:xfrm>
            <a:off x="5398485" y="1563638"/>
            <a:ext cx="376248" cy="38577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25"/>
          <p:cNvSpPr/>
          <p:nvPr/>
        </p:nvSpPr>
        <p:spPr>
          <a:xfrm>
            <a:off x="1322589" y="1628267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Oval 3"/>
          <p:cNvSpPr/>
          <p:nvPr/>
        </p:nvSpPr>
        <p:spPr>
          <a:xfrm>
            <a:off x="1353585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398089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442593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87097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175" y="2643758"/>
            <a:ext cx="1322851" cy="812013"/>
            <a:chOff x="2113657" y="4283314"/>
            <a:chExt cx="3647460" cy="812013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직관적인 위치 설정으로 사용자 경험 향상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카카오 지도 연동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80679" y="2643758"/>
            <a:ext cx="1322851" cy="812013"/>
            <a:chOff x="2113657" y="4283314"/>
            <a:chExt cx="3647460" cy="812013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실시간 모집 상태 표시로 투명한 정보 제공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인원 제한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01017" y="2643758"/>
            <a:ext cx="1571184" cy="812013"/>
            <a:chOff x="2113657" y="4283314"/>
            <a:chExt cx="3647460" cy="812013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상태 관리 자동화로 운영 효율성 증대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7" y="4283314"/>
              <a:ext cx="3647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자동 마감 스케줄러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69687" y="2643758"/>
            <a:ext cx="1322851" cy="642736"/>
            <a:chOff x="2113657" y="4283314"/>
            <a:chExt cx="3647460" cy="642736"/>
          </a:xfrm>
        </p:grpSpPr>
        <p:sp>
          <p:nvSpPr>
            <p:cNvPr id="24" name="TextBox 23"/>
            <p:cNvSpPr txBox="1"/>
            <p:nvPr/>
          </p:nvSpPr>
          <p:spPr>
            <a:xfrm>
              <a:off x="2113657" y="4495163"/>
              <a:ext cx="3647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 편의성 향상 및 검색 최적화 구현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태그 입력 정규화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32867" y="3651870"/>
            <a:ext cx="6478266" cy="6197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이러한 차별화 요소들은 사용자 경험을 크게 향상시키고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플랫폼의 효율적인 운영을 가능하게 합니다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특히 위치 기반 서비스와 자동화 기능은 사용자와 관리자 모두에게 편의를 제공하는 핵심 요소입니다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24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6">
            <a:extLst>
              <a:ext uri="{FF2B5EF4-FFF2-40B4-BE49-F238E27FC236}">
                <a16:creationId xmlns:a16="http://schemas.microsoft.com/office/drawing/2014/main" id="{694D9512-F132-479E-BF4C-556E9B475563}"/>
              </a:ext>
            </a:extLst>
          </p:cNvPr>
          <p:cNvSpPr/>
          <p:nvPr/>
        </p:nvSpPr>
        <p:spPr>
          <a:xfrm>
            <a:off x="4114288" y="4000739"/>
            <a:ext cx="1411833" cy="790042"/>
          </a:xfrm>
          <a:custGeom>
            <a:avLst/>
            <a:gdLst>
              <a:gd name="connsiteX0" fmla="*/ 1404518 w 1411833"/>
              <a:gd name="connsiteY0" fmla="*/ 585216 h 790042"/>
              <a:gd name="connsiteX1" fmla="*/ 0 w 1411833"/>
              <a:gd name="connsiteY1" fmla="*/ 790042 h 790042"/>
              <a:gd name="connsiteX2" fmla="*/ 1411833 w 1411833"/>
              <a:gd name="connsiteY2" fmla="*/ 0 h 790042"/>
              <a:gd name="connsiteX3" fmla="*/ 1404518 w 1411833"/>
              <a:gd name="connsiteY3" fmla="*/ 585216 h 7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833" h="790042">
                <a:moveTo>
                  <a:pt x="1404518" y="585216"/>
                </a:moveTo>
                <a:lnTo>
                  <a:pt x="0" y="790042"/>
                </a:lnTo>
                <a:lnTo>
                  <a:pt x="1411833" y="0"/>
                </a:lnTo>
                <a:cubicBezTo>
                  <a:pt x="1409395" y="195072"/>
                  <a:pt x="1406956" y="390144"/>
                  <a:pt x="1404518" y="5852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Differentiating content</a:t>
            </a:r>
          </a:p>
        </p:txBody>
      </p:sp>
      <p:sp>
        <p:nvSpPr>
          <p:cNvPr id="15" name="Freeform 14"/>
          <p:cNvSpPr/>
          <p:nvPr/>
        </p:nvSpPr>
        <p:spPr>
          <a:xfrm>
            <a:off x="3343045" y="2523744"/>
            <a:ext cx="2867558" cy="877824"/>
          </a:xfrm>
          <a:custGeom>
            <a:avLst/>
            <a:gdLst>
              <a:gd name="connsiteX0" fmla="*/ 0 w 2896820"/>
              <a:gd name="connsiteY0" fmla="*/ 292608 h 607162"/>
              <a:gd name="connsiteX1" fmla="*/ 2874874 w 2896820"/>
              <a:gd name="connsiteY1" fmla="*/ 0 h 607162"/>
              <a:gd name="connsiteX2" fmla="*/ 2896820 w 2896820"/>
              <a:gd name="connsiteY2" fmla="*/ 607162 h 607162"/>
              <a:gd name="connsiteX3" fmla="*/ 1770279 w 2896820"/>
              <a:gd name="connsiteY3" fmla="*/ 599846 h 607162"/>
              <a:gd name="connsiteX4" fmla="*/ 0 w 2896820"/>
              <a:gd name="connsiteY4" fmla="*/ 292608 h 607162"/>
              <a:gd name="connsiteX0" fmla="*/ 0 w 2896820"/>
              <a:gd name="connsiteY0" fmla="*/ 292608 h 877824"/>
              <a:gd name="connsiteX1" fmla="*/ 2874874 w 2896820"/>
              <a:gd name="connsiteY1" fmla="*/ 0 h 877824"/>
              <a:gd name="connsiteX2" fmla="*/ 2896820 w 2896820"/>
              <a:gd name="connsiteY2" fmla="*/ 607162 h 877824"/>
              <a:gd name="connsiteX3" fmla="*/ 14631 w 2896820"/>
              <a:gd name="connsiteY3" fmla="*/ 877824 h 877824"/>
              <a:gd name="connsiteX4" fmla="*/ 0 w 2896820"/>
              <a:gd name="connsiteY4" fmla="*/ 292608 h 877824"/>
              <a:gd name="connsiteX0" fmla="*/ 7315 w 2882189"/>
              <a:gd name="connsiteY0" fmla="*/ 292608 h 877824"/>
              <a:gd name="connsiteX1" fmla="*/ 2860243 w 2882189"/>
              <a:gd name="connsiteY1" fmla="*/ 0 h 877824"/>
              <a:gd name="connsiteX2" fmla="*/ 2882189 w 2882189"/>
              <a:gd name="connsiteY2" fmla="*/ 607162 h 877824"/>
              <a:gd name="connsiteX3" fmla="*/ 0 w 2882189"/>
              <a:gd name="connsiteY3" fmla="*/ 877824 h 877824"/>
              <a:gd name="connsiteX4" fmla="*/ 7315 w 2882189"/>
              <a:gd name="connsiteY4" fmla="*/ 292608 h 877824"/>
              <a:gd name="connsiteX0" fmla="*/ 7315 w 2867558"/>
              <a:gd name="connsiteY0" fmla="*/ 292608 h 877824"/>
              <a:gd name="connsiteX1" fmla="*/ 2860243 w 2867558"/>
              <a:gd name="connsiteY1" fmla="*/ 0 h 877824"/>
              <a:gd name="connsiteX2" fmla="*/ 2867558 w 2867558"/>
              <a:gd name="connsiteY2" fmla="*/ 607162 h 877824"/>
              <a:gd name="connsiteX3" fmla="*/ 0 w 2867558"/>
              <a:gd name="connsiteY3" fmla="*/ 877824 h 877824"/>
              <a:gd name="connsiteX4" fmla="*/ 7315 w 2867558"/>
              <a:gd name="connsiteY4" fmla="*/ 292608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558" h="877824">
                <a:moveTo>
                  <a:pt x="7315" y="292608"/>
                </a:moveTo>
                <a:lnTo>
                  <a:pt x="2860243" y="0"/>
                </a:lnTo>
                <a:cubicBezTo>
                  <a:pt x="2862681" y="202387"/>
                  <a:pt x="2865120" y="404775"/>
                  <a:pt x="2867558" y="607162"/>
                </a:cubicBezTo>
                <a:lnTo>
                  <a:pt x="0" y="877824"/>
                </a:lnTo>
                <a:cubicBezTo>
                  <a:pt x="2438" y="682752"/>
                  <a:pt x="4877" y="487680"/>
                  <a:pt x="7315" y="29260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18414" y="3599799"/>
            <a:ext cx="2786034" cy="817191"/>
            <a:chOff x="803640" y="3362835"/>
            <a:chExt cx="2059657" cy="817191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설정된 마감일이 지나면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Java Scheduler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를 통해 자동으로 마감 처리되며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관리자 설정에 따라 일정 기간 후 자동 삭제될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자동 마감 처리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5349" y="1587889"/>
            <a:ext cx="2736304" cy="986468"/>
            <a:chOff x="803640" y="3362835"/>
            <a:chExt cx="2059657" cy="986468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호스트가 클래스 진행 가능한 날짜를 설정하고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참가자는 해당 날짜 중 원하는 일정을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선택할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캘린더 인터페이스를 통해 직관적인 날짜 선택이 가능합니다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날짜 선택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536" y="3415082"/>
            <a:ext cx="2474790" cy="986468"/>
            <a:chOff x="803640" y="3362835"/>
            <a:chExt cx="2059657" cy="986468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클래스별로 최대 참가 인원을 설정할 수 있으며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실시간으로 남은 자리를 확인할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모집이 완료되면 자동으로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'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모집 완료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'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상태로 변경됩니다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인원 제한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 rot="2700000">
            <a:off x="4872379" y="1123264"/>
            <a:ext cx="472578" cy="879828"/>
            <a:chOff x="6783521" y="1654812"/>
            <a:chExt cx="726841" cy="1353205"/>
          </a:xfrm>
        </p:grpSpPr>
        <p:sp>
          <p:nvSpPr>
            <p:cNvPr id="8" name="Freeform 7"/>
            <p:cNvSpPr/>
            <p:nvPr/>
          </p:nvSpPr>
          <p:spPr>
            <a:xfrm>
              <a:off x="6783521" y="1886618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726841" h="1121399">
                  <a:moveTo>
                    <a:pt x="236325" y="1049494"/>
                  </a:moveTo>
                  <a:lnTo>
                    <a:pt x="495287" y="1049494"/>
                  </a:lnTo>
                  <a:cubicBezTo>
                    <a:pt x="491080" y="1064561"/>
                    <a:pt x="487966" y="1079199"/>
                    <a:pt x="485273" y="1093187"/>
                  </a:cubicBezTo>
                  <a:lnTo>
                    <a:pt x="245258" y="1092728"/>
                  </a:lnTo>
                  <a:close/>
                  <a:moveTo>
                    <a:pt x="363421" y="203844"/>
                  </a:moveTo>
                  <a:cubicBezTo>
                    <a:pt x="401307" y="203844"/>
                    <a:pt x="432020" y="234557"/>
                    <a:pt x="432020" y="272443"/>
                  </a:cubicBezTo>
                  <a:cubicBezTo>
                    <a:pt x="432020" y="310329"/>
                    <a:pt x="401307" y="341042"/>
                    <a:pt x="363421" y="341042"/>
                  </a:cubicBezTo>
                  <a:cubicBezTo>
                    <a:pt x="325534" y="341042"/>
                    <a:pt x="294821" y="310329"/>
                    <a:pt x="294821" y="272443"/>
                  </a:cubicBezTo>
                  <a:cubicBezTo>
                    <a:pt x="294821" y="234557"/>
                    <a:pt x="325534" y="203844"/>
                    <a:pt x="363421" y="203844"/>
                  </a:cubicBezTo>
                  <a:close/>
                  <a:moveTo>
                    <a:pt x="363421" y="135244"/>
                  </a:moveTo>
                  <a:cubicBezTo>
                    <a:pt x="287648" y="135244"/>
                    <a:pt x="226222" y="196671"/>
                    <a:pt x="226222" y="272443"/>
                  </a:cubicBezTo>
                  <a:cubicBezTo>
                    <a:pt x="226222" y="348216"/>
                    <a:pt x="287648" y="409642"/>
                    <a:pt x="363421" y="409642"/>
                  </a:cubicBezTo>
                  <a:cubicBezTo>
                    <a:pt x="439193" y="409642"/>
                    <a:pt x="500619" y="348216"/>
                    <a:pt x="500619" y="272443"/>
                  </a:cubicBezTo>
                  <a:cubicBezTo>
                    <a:pt x="500619" y="196671"/>
                    <a:pt x="439193" y="135244"/>
                    <a:pt x="363421" y="135244"/>
                  </a:cubicBezTo>
                  <a:close/>
                  <a:moveTo>
                    <a:pt x="196200" y="0"/>
                  </a:moveTo>
                  <a:cubicBezTo>
                    <a:pt x="300307" y="58658"/>
                    <a:pt x="427219" y="59450"/>
                    <a:pt x="531959" y="2129"/>
                  </a:cubicBezTo>
                  <a:cubicBezTo>
                    <a:pt x="645195" y="251105"/>
                    <a:pt x="615578" y="521951"/>
                    <a:pt x="565642" y="749813"/>
                  </a:cubicBezTo>
                  <a:lnTo>
                    <a:pt x="726841" y="904479"/>
                  </a:lnTo>
                  <a:lnTo>
                    <a:pt x="700460" y="1113326"/>
                  </a:lnTo>
                  <a:lnTo>
                    <a:pt x="510728" y="982128"/>
                  </a:lnTo>
                  <a:lnTo>
                    <a:pt x="503274" y="1014651"/>
                  </a:lnTo>
                  <a:lnTo>
                    <a:pt x="228241" y="1014651"/>
                  </a:lnTo>
                  <a:cubicBezTo>
                    <a:pt x="226194" y="1005458"/>
                    <a:pt x="223902" y="996068"/>
                    <a:pt x="221524" y="986461"/>
                  </a:cubicBezTo>
                  <a:lnTo>
                    <a:pt x="26381" y="1121399"/>
                  </a:lnTo>
                  <a:lnTo>
                    <a:pt x="0" y="912552"/>
                  </a:lnTo>
                  <a:lnTo>
                    <a:pt x="162681" y="756465"/>
                  </a:lnTo>
                  <a:lnTo>
                    <a:pt x="163137" y="757906"/>
                  </a:lnTo>
                  <a:lnTo>
                    <a:pt x="165881" y="748957"/>
                  </a:lnTo>
                  <a:cubicBezTo>
                    <a:pt x="117348" y="521774"/>
                    <a:pt x="87568" y="246912"/>
                    <a:pt x="196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997804" y="1654812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298274" h="244742">
                  <a:moveTo>
                    <a:pt x="147328" y="0"/>
                  </a:moveTo>
                  <a:cubicBezTo>
                    <a:pt x="212319" y="65590"/>
                    <a:pt x="261867" y="134854"/>
                    <a:pt x="298274" y="206570"/>
                  </a:cubicBezTo>
                  <a:cubicBezTo>
                    <a:pt x="205418" y="258299"/>
                    <a:pt x="92251" y="257374"/>
                    <a:pt x="0" y="204273"/>
                  </a:cubicBezTo>
                  <a:cubicBezTo>
                    <a:pt x="35363" y="132633"/>
                    <a:pt x="83678" y="64016"/>
                    <a:pt x="14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Freeform 15"/>
          <p:cNvSpPr/>
          <p:nvPr/>
        </p:nvSpPr>
        <p:spPr>
          <a:xfrm>
            <a:off x="2948024" y="3130906"/>
            <a:ext cx="2130190" cy="1046074"/>
          </a:xfrm>
          <a:custGeom>
            <a:avLst/>
            <a:gdLst>
              <a:gd name="connsiteX0" fmla="*/ 2143354 w 2305136"/>
              <a:gd name="connsiteY0" fmla="*/ 1457 h 1069476"/>
              <a:gd name="connsiteX1" fmla="*/ 0 w 2305136"/>
              <a:gd name="connsiteY1" fmla="*/ 440369 h 1069476"/>
              <a:gd name="connsiteX2" fmla="*/ 7316 w 2305136"/>
              <a:gd name="connsiteY2" fmla="*/ 1069476 h 1069476"/>
              <a:gd name="connsiteX3" fmla="*/ 2150669 w 2305136"/>
              <a:gd name="connsiteY3" fmla="*/ 593988 h 1069476"/>
              <a:gd name="connsiteX4" fmla="*/ 2143354 w 2305136"/>
              <a:gd name="connsiteY4" fmla="*/ 1457 h 1069476"/>
              <a:gd name="connsiteX0" fmla="*/ 2143354 w 2259633"/>
              <a:gd name="connsiteY0" fmla="*/ 47501 h 1115520"/>
              <a:gd name="connsiteX1" fmla="*/ 0 w 2259633"/>
              <a:gd name="connsiteY1" fmla="*/ 486413 h 1115520"/>
              <a:gd name="connsiteX2" fmla="*/ 7316 w 2259633"/>
              <a:gd name="connsiteY2" fmla="*/ 1115520 h 1115520"/>
              <a:gd name="connsiteX3" fmla="*/ 2150669 w 2259633"/>
              <a:gd name="connsiteY3" fmla="*/ 640032 h 1115520"/>
              <a:gd name="connsiteX4" fmla="*/ 2143354 w 2259633"/>
              <a:gd name="connsiteY4" fmla="*/ 47501 h 1115520"/>
              <a:gd name="connsiteX0" fmla="*/ 2143354 w 2387606"/>
              <a:gd name="connsiteY0" fmla="*/ 47501 h 1115520"/>
              <a:gd name="connsiteX1" fmla="*/ 0 w 2387606"/>
              <a:gd name="connsiteY1" fmla="*/ 486413 h 1115520"/>
              <a:gd name="connsiteX2" fmla="*/ 7316 w 2387606"/>
              <a:gd name="connsiteY2" fmla="*/ 1115520 h 1115520"/>
              <a:gd name="connsiteX3" fmla="*/ 2150669 w 2387606"/>
              <a:gd name="connsiteY3" fmla="*/ 640032 h 1115520"/>
              <a:gd name="connsiteX4" fmla="*/ 2143354 w 2387606"/>
              <a:gd name="connsiteY4" fmla="*/ 47501 h 1115520"/>
              <a:gd name="connsiteX0" fmla="*/ 2143354 w 2335036"/>
              <a:gd name="connsiteY0" fmla="*/ 84198 h 1152217"/>
              <a:gd name="connsiteX1" fmla="*/ 0 w 2335036"/>
              <a:gd name="connsiteY1" fmla="*/ 523110 h 1152217"/>
              <a:gd name="connsiteX2" fmla="*/ 7316 w 2335036"/>
              <a:gd name="connsiteY2" fmla="*/ 1152217 h 1152217"/>
              <a:gd name="connsiteX3" fmla="*/ 2150669 w 2335036"/>
              <a:gd name="connsiteY3" fmla="*/ 676729 h 1152217"/>
              <a:gd name="connsiteX4" fmla="*/ 2143354 w 2335036"/>
              <a:gd name="connsiteY4" fmla="*/ 84198 h 1152217"/>
              <a:gd name="connsiteX0" fmla="*/ 2143354 w 2307818"/>
              <a:gd name="connsiteY0" fmla="*/ 84198 h 1152217"/>
              <a:gd name="connsiteX1" fmla="*/ 0 w 2307818"/>
              <a:gd name="connsiteY1" fmla="*/ 523110 h 1152217"/>
              <a:gd name="connsiteX2" fmla="*/ 7316 w 2307818"/>
              <a:gd name="connsiteY2" fmla="*/ 1152217 h 1152217"/>
              <a:gd name="connsiteX3" fmla="*/ 2150669 w 2307818"/>
              <a:gd name="connsiteY3" fmla="*/ 676729 h 1152217"/>
              <a:gd name="connsiteX4" fmla="*/ 2143354 w 2307818"/>
              <a:gd name="connsiteY4" fmla="*/ 84198 h 1152217"/>
              <a:gd name="connsiteX0" fmla="*/ 2143354 w 2307818"/>
              <a:gd name="connsiteY0" fmla="*/ 0 h 1068019"/>
              <a:gd name="connsiteX1" fmla="*/ 0 w 2307818"/>
              <a:gd name="connsiteY1" fmla="*/ 438912 h 1068019"/>
              <a:gd name="connsiteX2" fmla="*/ 7316 w 2307818"/>
              <a:gd name="connsiteY2" fmla="*/ 1068019 h 1068019"/>
              <a:gd name="connsiteX3" fmla="*/ 2150669 w 2307818"/>
              <a:gd name="connsiteY3" fmla="*/ 592531 h 1068019"/>
              <a:gd name="connsiteX4" fmla="*/ 2143354 w 2307818"/>
              <a:gd name="connsiteY4" fmla="*/ 0 h 1068019"/>
              <a:gd name="connsiteX0" fmla="*/ 2143354 w 2152136"/>
              <a:gd name="connsiteY0" fmla="*/ 0 h 1068019"/>
              <a:gd name="connsiteX1" fmla="*/ 0 w 2152136"/>
              <a:gd name="connsiteY1" fmla="*/ 438912 h 1068019"/>
              <a:gd name="connsiteX2" fmla="*/ 7316 w 2152136"/>
              <a:gd name="connsiteY2" fmla="*/ 1068019 h 1068019"/>
              <a:gd name="connsiteX3" fmla="*/ 2150669 w 2152136"/>
              <a:gd name="connsiteY3" fmla="*/ 592531 h 1068019"/>
              <a:gd name="connsiteX4" fmla="*/ 2143354 w 2152136"/>
              <a:gd name="connsiteY4" fmla="*/ 0 h 1068019"/>
              <a:gd name="connsiteX0" fmla="*/ 2136250 w 2145032"/>
              <a:gd name="connsiteY0" fmla="*/ 0 h 1068019"/>
              <a:gd name="connsiteX1" fmla="*/ 14842 w 2145032"/>
              <a:gd name="connsiteY1" fmla="*/ 438912 h 1068019"/>
              <a:gd name="connsiteX2" fmla="*/ 212 w 2145032"/>
              <a:gd name="connsiteY2" fmla="*/ 1068019 h 1068019"/>
              <a:gd name="connsiteX3" fmla="*/ 2143565 w 2145032"/>
              <a:gd name="connsiteY3" fmla="*/ 592531 h 1068019"/>
              <a:gd name="connsiteX4" fmla="*/ 2136250 w 2145032"/>
              <a:gd name="connsiteY4" fmla="*/ 0 h 1068019"/>
              <a:gd name="connsiteX0" fmla="*/ 2121408 w 2130190"/>
              <a:gd name="connsiteY0" fmla="*/ 0 h 1075334"/>
              <a:gd name="connsiteX1" fmla="*/ 0 w 2130190"/>
              <a:gd name="connsiteY1" fmla="*/ 438912 h 1075334"/>
              <a:gd name="connsiteX2" fmla="*/ 7316 w 2130190"/>
              <a:gd name="connsiteY2" fmla="*/ 1075334 h 1075334"/>
              <a:gd name="connsiteX3" fmla="*/ 2128723 w 2130190"/>
              <a:gd name="connsiteY3" fmla="*/ 592531 h 1075334"/>
              <a:gd name="connsiteX4" fmla="*/ 2121408 w 2130190"/>
              <a:gd name="connsiteY4" fmla="*/ 0 h 1075334"/>
              <a:gd name="connsiteX0" fmla="*/ 2121408 w 2130190"/>
              <a:gd name="connsiteY0" fmla="*/ 0 h 1046074"/>
              <a:gd name="connsiteX1" fmla="*/ 0 w 2130190"/>
              <a:gd name="connsiteY1" fmla="*/ 438912 h 1046074"/>
              <a:gd name="connsiteX2" fmla="*/ 7316 w 2130190"/>
              <a:gd name="connsiteY2" fmla="*/ 1046074 h 1046074"/>
              <a:gd name="connsiteX3" fmla="*/ 2128723 w 2130190"/>
              <a:gd name="connsiteY3" fmla="*/ 592531 h 1046074"/>
              <a:gd name="connsiteX4" fmla="*/ 2121408 w 2130190"/>
              <a:gd name="connsiteY4" fmla="*/ 0 h 10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0190" h="1046074">
                <a:moveTo>
                  <a:pt x="2121408" y="0"/>
                </a:moveTo>
                <a:cubicBezTo>
                  <a:pt x="1676664" y="86171"/>
                  <a:pt x="714451" y="292608"/>
                  <a:pt x="0" y="438912"/>
                </a:cubicBezTo>
                <a:cubicBezTo>
                  <a:pt x="2439" y="648614"/>
                  <a:pt x="4877" y="836372"/>
                  <a:pt x="7316" y="1046074"/>
                </a:cubicBezTo>
                <a:lnTo>
                  <a:pt x="2128723" y="592531"/>
                </a:lnTo>
                <a:cubicBezTo>
                  <a:pt x="2133599" y="377952"/>
                  <a:pt x="2125065" y="296265"/>
                  <a:pt x="21214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Parallelogram 9"/>
          <p:cNvSpPr/>
          <p:nvPr/>
        </p:nvSpPr>
        <p:spPr>
          <a:xfrm rot="5400000">
            <a:off x="4426967" y="1335143"/>
            <a:ext cx="979857" cy="2588975"/>
          </a:xfrm>
          <a:prstGeom prst="parallelogram">
            <a:avLst>
              <a:gd name="adj" fmla="val 376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Parallelogram 10"/>
          <p:cNvSpPr/>
          <p:nvPr/>
        </p:nvSpPr>
        <p:spPr>
          <a:xfrm rot="5400000">
            <a:off x="3763554" y="2397247"/>
            <a:ext cx="899112" cy="1754156"/>
          </a:xfrm>
          <a:prstGeom prst="parallelogram">
            <a:avLst>
              <a:gd name="adj" fmla="val 344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Parallelogram 12"/>
          <p:cNvSpPr/>
          <p:nvPr/>
        </p:nvSpPr>
        <p:spPr>
          <a:xfrm rot="5400000">
            <a:off x="3738690" y="2775303"/>
            <a:ext cx="979857" cy="2588975"/>
          </a:xfrm>
          <a:prstGeom prst="parallelogram">
            <a:avLst>
              <a:gd name="adj" fmla="val 376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21022" y="1828800"/>
            <a:ext cx="1199693" cy="460858"/>
          </a:xfrm>
          <a:custGeom>
            <a:avLst/>
            <a:gdLst>
              <a:gd name="connsiteX0" fmla="*/ 1089965 w 1199693"/>
              <a:gd name="connsiteY0" fmla="*/ 0 h 460858"/>
              <a:gd name="connsiteX1" fmla="*/ 0 w 1199693"/>
              <a:gd name="connsiteY1" fmla="*/ 307238 h 460858"/>
              <a:gd name="connsiteX2" fmla="*/ 1016813 w 1199693"/>
              <a:gd name="connsiteY2" fmla="*/ 460858 h 460858"/>
              <a:gd name="connsiteX3" fmla="*/ 1199693 w 1199693"/>
              <a:gd name="connsiteY3" fmla="*/ 117043 h 460858"/>
              <a:gd name="connsiteX4" fmla="*/ 1089965 w 1199693"/>
              <a:gd name="connsiteY4" fmla="*/ 0 h 4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93" h="460858">
                <a:moveTo>
                  <a:pt x="1089965" y="0"/>
                </a:moveTo>
                <a:lnTo>
                  <a:pt x="0" y="307238"/>
                </a:lnTo>
                <a:lnTo>
                  <a:pt x="1016813" y="460858"/>
                </a:lnTo>
                <a:lnTo>
                  <a:pt x="1199693" y="117043"/>
                </a:lnTo>
                <a:lnTo>
                  <a:pt x="10899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 Placeholder 13"/>
          <p:cNvSpPr txBox="1">
            <a:spLocks/>
          </p:cNvSpPr>
          <p:nvPr/>
        </p:nvSpPr>
        <p:spPr>
          <a:xfrm rot="458666">
            <a:off x="3315866" y="3804253"/>
            <a:ext cx="1853006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시스템</a:t>
            </a:r>
          </a:p>
        </p:txBody>
      </p:sp>
      <p:sp>
        <p:nvSpPr>
          <p:cNvPr id="30" name="Text Placeholder 13"/>
          <p:cNvSpPr txBox="1">
            <a:spLocks/>
          </p:cNvSpPr>
          <p:nvPr/>
        </p:nvSpPr>
        <p:spPr>
          <a:xfrm rot="583725">
            <a:off x="3253609" y="2997653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D-day</a:t>
            </a:r>
          </a:p>
        </p:txBody>
      </p:sp>
      <p:sp>
        <p:nvSpPr>
          <p:cNvPr id="31" name="Text Placeholder 13"/>
          <p:cNvSpPr txBox="1">
            <a:spLocks/>
          </p:cNvSpPr>
          <p:nvPr/>
        </p:nvSpPr>
        <p:spPr>
          <a:xfrm rot="500431">
            <a:off x="4022776" y="2374257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예약 및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C222571F-84DF-41ED-B2A3-B68A3E628E33}"/>
              </a:ext>
            </a:extLst>
          </p:cNvPr>
          <p:cNvGrpSpPr/>
          <p:nvPr/>
        </p:nvGrpSpPr>
        <p:grpSpPr>
          <a:xfrm>
            <a:off x="6572097" y="2175873"/>
            <a:ext cx="2588975" cy="986468"/>
            <a:chOff x="803640" y="3362835"/>
            <a:chExt cx="2059657" cy="98646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E01604-2A20-44C2-B892-0E385B963DC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마감일까지 남은 날짜를 자동으로 계산하여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D-day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형태로 표시합니다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이를 통해 사용자는 신청 마감 시한을 쉽게 확인할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F3C9A7-0A4F-4B1C-80A2-CC1793676AD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D-day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040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발전 방향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Future Improvements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101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9DEA46-D82A-4F6E-9C5A-56225B15B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발전 방향</a:t>
            </a:r>
            <a:endParaRPr lang="en-US" altLang="ko-KR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4502A-A090-4C9E-93C6-2C18FD9C5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Future Improvements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A38120D4-2CE6-4827-9288-085257128A8A}"/>
              </a:ext>
            </a:extLst>
          </p:cNvPr>
          <p:cNvGrpSpPr/>
          <p:nvPr/>
        </p:nvGrpSpPr>
        <p:grpSpPr>
          <a:xfrm>
            <a:off x="688853" y="2878838"/>
            <a:ext cx="7751215" cy="1671855"/>
            <a:chOff x="641074" y="3933059"/>
            <a:chExt cx="7838418" cy="2014565"/>
          </a:xfrm>
        </p:grpSpPr>
        <p:sp>
          <p:nvSpPr>
            <p:cNvPr id="5" name="L-Shape 5">
              <a:extLst>
                <a:ext uri="{FF2B5EF4-FFF2-40B4-BE49-F238E27FC236}">
                  <a16:creationId xmlns:a16="http://schemas.microsoft.com/office/drawing/2014/main" id="{0931EF86-F2EF-4D05-9910-546D3FE32859}"/>
                </a:ext>
              </a:extLst>
            </p:cNvPr>
            <p:cNvSpPr/>
            <p:nvPr/>
          </p:nvSpPr>
          <p:spPr>
            <a:xfrm rot="10800000" flipH="1">
              <a:off x="6977785" y="3935720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rgbClr val="404040"/>
                </a:solidFill>
              </a:endParaRPr>
            </a:p>
          </p:txBody>
        </p:sp>
        <p:sp>
          <p:nvSpPr>
            <p:cNvPr id="6" name="L-Shape 28">
              <a:extLst>
                <a:ext uri="{FF2B5EF4-FFF2-40B4-BE49-F238E27FC236}">
                  <a16:creationId xmlns:a16="http://schemas.microsoft.com/office/drawing/2014/main" id="{9F9098F3-A6BB-4B93-B7D3-2BF07E3071F4}"/>
                </a:ext>
              </a:extLst>
            </p:cNvPr>
            <p:cNvSpPr/>
            <p:nvPr/>
          </p:nvSpPr>
          <p:spPr>
            <a:xfrm rot="10800000" flipH="1">
              <a:off x="5393609" y="4259755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7" name="L-Shape 29">
              <a:extLst>
                <a:ext uri="{FF2B5EF4-FFF2-40B4-BE49-F238E27FC236}">
                  <a16:creationId xmlns:a16="http://schemas.microsoft.com/office/drawing/2014/main" id="{63D4C844-871A-416E-921A-F95C5EEFE697}"/>
                </a:ext>
              </a:extLst>
            </p:cNvPr>
            <p:cNvSpPr/>
            <p:nvPr/>
          </p:nvSpPr>
          <p:spPr>
            <a:xfrm rot="10800000" flipH="1">
              <a:off x="3809431" y="4583791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rgbClr val="404040"/>
                </a:solidFill>
              </a:endParaRPr>
            </a:p>
          </p:txBody>
        </p:sp>
        <p:sp>
          <p:nvSpPr>
            <p:cNvPr id="8" name="L-Shape 30">
              <a:extLst>
                <a:ext uri="{FF2B5EF4-FFF2-40B4-BE49-F238E27FC236}">
                  <a16:creationId xmlns:a16="http://schemas.microsoft.com/office/drawing/2014/main" id="{317578F6-10B6-41DE-80D3-7965048414EC}"/>
                </a:ext>
              </a:extLst>
            </p:cNvPr>
            <p:cNvSpPr/>
            <p:nvPr/>
          </p:nvSpPr>
          <p:spPr>
            <a:xfrm rot="10800000" flipH="1">
              <a:off x="2225251" y="4907827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9" name="L-Shape 31">
              <a:extLst>
                <a:ext uri="{FF2B5EF4-FFF2-40B4-BE49-F238E27FC236}">
                  <a16:creationId xmlns:a16="http://schemas.microsoft.com/office/drawing/2014/main" id="{A0A9E3A1-14CC-4F11-A2AC-4B6B9742A576}"/>
                </a:ext>
              </a:extLst>
            </p:cNvPr>
            <p:cNvSpPr/>
            <p:nvPr/>
          </p:nvSpPr>
          <p:spPr>
            <a:xfrm rot="10800000" flipH="1">
              <a:off x="641074" y="5231861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4A6CBE97-22C1-4D07-9E9E-5EBCC5334E7F}"/>
                </a:ext>
              </a:extLst>
            </p:cNvPr>
            <p:cNvSpPr/>
            <p:nvPr/>
          </p:nvSpPr>
          <p:spPr>
            <a:xfrm>
              <a:off x="1890755" y="4905182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F208C2E-6D8C-4E77-83C2-4A91473EF360}"/>
                </a:ext>
              </a:extLst>
            </p:cNvPr>
            <p:cNvSpPr/>
            <p:nvPr/>
          </p:nvSpPr>
          <p:spPr>
            <a:xfrm>
              <a:off x="3474932" y="4581146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CBD8C5F7-671A-4F14-A1AA-71B85BFDCCCE}"/>
                </a:ext>
              </a:extLst>
            </p:cNvPr>
            <p:cNvSpPr/>
            <p:nvPr/>
          </p:nvSpPr>
          <p:spPr>
            <a:xfrm>
              <a:off x="5059109" y="425710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135A9E60-02F4-4C9E-8454-A598033D6261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</p:grpSp>
      <p:grpSp>
        <p:nvGrpSpPr>
          <p:cNvPr id="24" name="Group 82">
            <a:extLst>
              <a:ext uri="{FF2B5EF4-FFF2-40B4-BE49-F238E27FC236}">
                <a16:creationId xmlns:a16="http://schemas.microsoft.com/office/drawing/2014/main" id="{DBC7A6B8-FBB6-4A9D-8D8C-FEEA121E05F7}"/>
              </a:ext>
            </a:extLst>
          </p:cNvPr>
          <p:cNvGrpSpPr/>
          <p:nvPr/>
        </p:nvGrpSpPr>
        <p:grpSpPr>
          <a:xfrm>
            <a:off x="587741" y="2819705"/>
            <a:ext cx="1680882" cy="511163"/>
            <a:chOff x="305526" y="2756545"/>
            <a:chExt cx="1764196" cy="6815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EE6544-8598-4144-9482-095C1E381740}"/>
                </a:ext>
              </a:extLst>
            </p:cNvPr>
            <p:cNvSpPr txBox="1"/>
            <p:nvPr/>
          </p:nvSpPr>
          <p:spPr>
            <a:xfrm>
              <a:off x="305526" y="2945653"/>
              <a:ext cx="17641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네이버</a:t>
              </a:r>
              <a:r>
                <a:rPr lang="en-US" altLang="ko-KR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카카오 등 회원가입</a:t>
              </a:r>
              <a:endParaRPr lang="en-US" altLang="ko-KR" sz="900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API</a:t>
              </a:r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연동 구현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6244CA-89E8-443F-8413-AE7EBD1474BB}"/>
                </a:ext>
              </a:extLst>
            </p:cNvPr>
            <p:cNvSpPr txBox="1"/>
            <p:nvPr/>
          </p:nvSpPr>
          <p:spPr>
            <a:xfrm>
              <a:off x="329757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r>
                <a:rPr lang="ko-KR" altLang="en-US" sz="9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통한 로그인 생성</a:t>
              </a:r>
            </a:p>
          </p:txBody>
        </p:sp>
      </p:grpSp>
      <p:grpSp>
        <p:nvGrpSpPr>
          <p:cNvPr id="27" name="Group 87">
            <a:extLst>
              <a:ext uri="{FF2B5EF4-FFF2-40B4-BE49-F238E27FC236}">
                <a16:creationId xmlns:a16="http://schemas.microsoft.com/office/drawing/2014/main" id="{B4A14090-562F-44CB-9342-DDF27E0EB209}"/>
              </a:ext>
            </a:extLst>
          </p:cNvPr>
          <p:cNvGrpSpPr/>
          <p:nvPr/>
        </p:nvGrpSpPr>
        <p:grpSpPr>
          <a:xfrm>
            <a:off x="2190469" y="2552083"/>
            <a:ext cx="1634709" cy="511163"/>
            <a:chOff x="442253" y="2756545"/>
            <a:chExt cx="1715734" cy="6815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76D7FC-E97D-4F3A-9B59-1B2AC9490A90}"/>
                </a:ext>
              </a:extLst>
            </p:cNvPr>
            <p:cNvSpPr txBox="1"/>
            <p:nvPr/>
          </p:nvSpPr>
          <p:spPr>
            <a:xfrm>
              <a:off x="462000" y="2945653"/>
              <a:ext cx="16762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분석 및 효율적인</a:t>
              </a:r>
              <a:endParaRPr lang="en-US" altLang="ko-KR" sz="900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플랫폼 관리 도구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9F72BF-3258-412D-9BBB-516D1056D2DF}"/>
                </a:ext>
              </a:extLst>
            </p:cNvPr>
            <p:cNvSpPr txBox="1"/>
            <p:nvPr/>
          </p:nvSpPr>
          <p:spPr>
            <a:xfrm>
              <a:off x="442253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관리자 대시보드 강화</a:t>
              </a:r>
            </a:p>
          </p:txBody>
        </p:sp>
      </p:grpSp>
      <p:grpSp>
        <p:nvGrpSpPr>
          <p:cNvPr id="30" name="Group 92">
            <a:extLst>
              <a:ext uri="{FF2B5EF4-FFF2-40B4-BE49-F238E27FC236}">
                <a16:creationId xmlns:a16="http://schemas.microsoft.com/office/drawing/2014/main" id="{A6B58958-1355-4AB3-8BB5-740426CBF50D}"/>
              </a:ext>
            </a:extLst>
          </p:cNvPr>
          <p:cNvGrpSpPr/>
          <p:nvPr/>
        </p:nvGrpSpPr>
        <p:grpSpPr>
          <a:xfrm>
            <a:off x="5303581" y="2016839"/>
            <a:ext cx="1634709" cy="511163"/>
            <a:chOff x="432225" y="2756545"/>
            <a:chExt cx="1715734" cy="68155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6361FC-D0CE-4F24-9295-DC090302EB2A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다양한 디바이스에 최적화된 사용자 경험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CCAAC0-FA03-46FC-A433-9B933AA85087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 반응형 개선</a:t>
              </a:r>
            </a:p>
          </p:txBody>
        </p:sp>
      </p:grpSp>
      <p:grpSp>
        <p:nvGrpSpPr>
          <p:cNvPr id="33" name="Group 97">
            <a:extLst>
              <a:ext uri="{FF2B5EF4-FFF2-40B4-BE49-F238E27FC236}">
                <a16:creationId xmlns:a16="http://schemas.microsoft.com/office/drawing/2014/main" id="{CC58FBE5-33AA-4CCF-9ADC-DC0896CB1BDE}"/>
              </a:ext>
            </a:extLst>
          </p:cNvPr>
          <p:cNvGrpSpPr/>
          <p:nvPr/>
        </p:nvGrpSpPr>
        <p:grpSpPr>
          <a:xfrm>
            <a:off x="3747025" y="2284462"/>
            <a:ext cx="1634709" cy="511163"/>
            <a:chOff x="432225" y="2756545"/>
            <a:chExt cx="1715734" cy="68155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AB8898-DECF-4C26-A131-42AD1BDE2BA9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실시간 소통을 위한 알림</a:t>
              </a:r>
              <a:endParaRPr lang="en-US" altLang="ko-KR" sz="900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시스템 구축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70D888-E14E-4DC3-9117-E63C674D4BEA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알림 및 메시지 기능</a:t>
              </a:r>
            </a:p>
          </p:txBody>
        </p:sp>
      </p:grpSp>
      <p:grpSp>
        <p:nvGrpSpPr>
          <p:cNvPr id="36" name="Group 102">
            <a:extLst>
              <a:ext uri="{FF2B5EF4-FFF2-40B4-BE49-F238E27FC236}">
                <a16:creationId xmlns:a16="http://schemas.microsoft.com/office/drawing/2014/main" id="{4DE7D788-2EFD-45E6-AB66-E11762234C23}"/>
              </a:ext>
            </a:extLst>
          </p:cNvPr>
          <p:cNvGrpSpPr/>
          <p:nvPr/>
        </p:nvGrpSpPr>
        <p:grpSpPr>
          <a:xfrm>
            <a:off x="6860136" y="1749218"/>
            <a:ext cx="1651860" cy="511163"/>
            <a:chOff x="434997" y="2756545"/>
            <a:chExt cx="1733736" cy="68155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9BC29E-0327-4D51-9BF4-6CCC46AF4560}"/>
                </a:ext>
              </a:extLst>
            </p:cNvPr>
            <p:cNvSpPr txBox="1"/>
            <p:nvPr/>
          </p:nvSpPr>
          <p:spPr>
            <a:xfrm>
              <a:off x="434997" y="2945653"/>
              <a:ext cx="173373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태그와 카테고리 기반의 지능형 클래스 추천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A8FF97-8AF7-47FC-AB63-A564EC4C5F0B}"/>
                </a:ext>
              </a:extLst>
            </p:cNvPr>
            <p:cNvSpPr txBox="1"/>
            <p:nvPr/>
          </p:nvSpPr>
          <p:spPr>
            <a:xfrm>
              <a:off x="443998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 </a:t>
              </a:r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추천 시스템 도입</a:t>
              </a:r>
            </a:p>
          </p:txBody>
        </p:sp>
      </p:grpSp>
      <p:cxnSp>
        <p:nvCxnSpPr>
          <p:cNvPr id="39" name="Straight Connector 11">
            <a:extLst>
              <a:ext uri="{FF2B5EF4-FFF2-40B4-BE49-F238E27FC236}">
                <a16:creationId xmlns:a16="http://schemas.microsoft.com/office/drawing/2014/main" id="{674B2B59-8CBB-42AE-A4E1-D0536AA92A94}"/>
              </a:ext>
            </a:extLst>
          </p:cNvPr>
          <p:cNvCxnSpPr/>
          <p:nvPr/>
        </p:nvCxnSpPr>
        <p:spPr>
          <a:xfrm>
            <a:off x="1416971" y="3400801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06">
            <a:extLst>
              <a:ext uri="{FF2B5EF4-FFF2-40B4-BE49-F238E27FC236}">
                <a16:creationId xmlns:a16="http://schemas.microsoft.com/office/drawing/2014/main" id="{5D02A333-AC45-4C21-8F2C-3A15EFC9D11C}"/>
              </a:ext>
            </a:extLst>
          </p:cNvPr>
          <p:cNvCxnSpPr/>
          <p:nvPr/>
        </p:nvCxnSpPr>
        <p:spPr>
          <a:xfrm>
            <a:off x="3007823" y="312998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07">
            <a:extLst>
              <a:ext uri="{FF2B5EF4-FFF2-40B4-BE49-F238E27FC236}">
                <a16:creationId xmlns:a16="http://schemas.microsoft.com/office/drawing/2014/main" id="{751A422B-81E3-4A87-BAB7-9FDEBE82C603}"/>
              </a:ext>
            </a:extLst>
          </p:cNvPr>
          <p:cNvCxnSpPr/>
          <p:nvPr/>
        </p:nvCxnSpPr>
        <p:spPr>
          <a:xfrm>
            <a:off x="4564379" y="285916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08">
            <a:extLst>
              <a:ext uri="{FF2B5EF4-FFF2-40B4-BE49-F238E27FC236}">
                <a16:creationId xmlns:a16="http://schemas.microsoft.com/office/drawing/2014/main" id="{D2AF9492-8163-445C-94CF-D9E805213AB4}"/>
              </a:ext>
            </a:extLst>
          </p:cNvPr>
          <p:cNvCxnSpPr/>
          <p:nvPr/>
        </p:nvCxnSpPr>
        <p:spPr>
          <a:xfrm>
            <a:off x="6120935" y="258834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09">
            <a:extLst>
              <a:ext uri="{FF2B5EF4-FFF2-40B4-BE49-F238E27FC236}">
                <a16:creationId xmlns:a16="http://schemas.microsoft.com/office/drawing/2014/main" id="{4A41C1D2-6A41-4620-A445-0644BE71C0B1}"/>
              </a:ext>
            </a:extLst>
          </p:cNvPr>
          <p:cNvCxnSpPr/>
          <p:nvPr/>
        </p:nvCxnSpPr>
        <p:spPr>
          <a:xfrm>
            <a:off x="7686066" y="231752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 Same Side Corner Rectangle 8">
            <a:extLst>
              <a:ext uri="{FF2B5EF4-FFF2-40B4-BE49-F238E27FC236}">
                <a16:creationId xmlns:a16="http://schemas.microsoft.com/office/drawing/2014/main" id="{95829519-7019-4D9C-AA6D-3B682BFABC3D}"/>
              </a:ext>
            </a:extLst>
          </p:cNvPr>
          <p:cNvSpPr/>
          <p:nvPr/>
        </p:nvSpPr>
        <p:spPr>
          <a:xfrm>
            <a:off x="1236828" y="2249086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30">
            <a:extLst>
              <a:ext uri="{FF2B5EF4-FFF2-40B4-BE49-F238E27FC236}">
                <a16:creationId xmlns:a16="http://schemas.microsoft.com/office/drawing/2014/main" id="{683C0791-7E2D-41E3-A2A7-ECBCD6589E3E}"/>
              </a:ext>
            </a:extLst>
          </p:cNvPr>
          <p:cNvSpPr/>
          <p:nvPr/>
        </p:nvSpPr>
        <p:spPr>
          <a:xfrm>
            <a:off x="2818039" y="1952330"/>
            <a:ext cx="358706" cy="38146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Diamond 5">
            <a:extLst>
              <a:ext uri="{FF2B5EF4-FFF2-40B4-BE49-F238E27FC236}">
                <a16:creationId xmlns:a16="http://schemas.microsoft.com/office/drawing/2014/main" id="{5ED2C373-9204-4F9C-A6F9-717216BC5F7B}"/>
              </a:ext>
            </a:extLst>
          </p:cNvPr>
          <p:cNvSpPr/>
          <p:nvPr/>
        </p:nvSpPr>
        <p:spPr>
          <a:xfrm>
            <a:off x="4379391" y="1698282"/>
            <a:ext cx="385218" cy="386356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7">
            <a:extLst>
              <a:ext uri="{FF2B5EF4-FFF2-40B4-BE49-F238E27FC236}">
                <a16:creationId xmlns:a16="http://schemas.microsoft.com/office/drawing/2014/main" id="{4AF89C6E-A2C7-4617-804D-C25C5CF91578}"/>
              </a:ext>
            </a:extLst>
          </p:cNvPr>
          <p:cNvSpPr/>
          <p:nvPr/>
        </p:nvSpPr>
        <p:spPr>
          <a:xfrm>
            <a:off x="5985288" y="139488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ectangle 7">
            <a:extLst>
              <a:ext uri="{FF2B5EF4-FFF2-40B4-BE49-F238E27FC236}">
                <a16:creationId xmlns:a16="http://schemas.microsoft.com/office/drawing/2014/main" id="{FBE5A389-9A56-47C6-8FEF-56BB16661CE6}"/>
              </a:ext>
            </a:extLst>
          </p:cNvPr>
          <p:cNvSpPr/>
          <p:nvPr/>
        </p:nvSpPr>
        <p:spPr>
          <a:xfrm rot="18900000">
            <a:off x="7584737" y="105478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511552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개인별 진행 상황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605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913208"/>
              </p:ext>
            </p:extLst>
          </p:nvPr>
        </p:nvGraphicFramePr>
        <p:xfrm>
          <a:off x="323528" y="195486"/>
          <a:ext cx="8472266" cy="4680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7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내용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5/20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3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최재우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로그인 요청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응답 처리 및 세션 관리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아이디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비밀번호 찾기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관리자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유저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마이페이지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호스트 기능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회원수정 및 탈퇴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프로잭트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페이지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관리자 결제 페이지 및 쿠폰 페이지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3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김창규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게시판 목록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페이징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예약 시스템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게시판 상세보기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게시판 작성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게시판 수정 및 삭제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모집현황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게시판의 마감일 관리 스케쥴러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좋아요 기능 및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댓글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게시판 관리자 기능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2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메인 카테고리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20" name="직선 화살표 연결선 19"/>
          <p:cNvCxnSpPr/>
          <p:nvPr/>
        </p:nvCxnSpPr>
        <p:spPr>
          <a:xfrm>
            <a:off x="3707904" y="663538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707904" y="987574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3707904" y="1275606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707904" y="1599642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3707904" y="1923678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3707904" y="2211710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3707904" y="2535746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3707904" y="2859782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3707904" y="3147814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3707904" y="3471850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707904" y="3795886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3707904" y="4083918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3707904" y="4410050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3707904" y="4698082"/>
            <a:ext cx="5112568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9387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2595</TotalTime>
  <Words>2437</Words>
  <Application>Microsoft Office PowerPoint</Application>
  <PresentationFormat>화면 슬라이드 쇼(16:9)</PresentationFormat>
  <Paragraphs>695</Paragraphs>
  <Slides>103</Slides>
  <Notes>1</Notes>
  <HiddenSlides>19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나눔스퀘어</vt:lpstr>
      <vt:lpstr>나눔스퀘어 ExtraBold</vt:lpstr>
      <vt:lpstr>나눔스퀘어라운드 Bold</vt:lpstr>
      <vt:lpstr>나눔스퀘어라운드 ExtraBold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tj</cp:lastModifiedBy>
  <cp:revision>537</cp:revision>
  <dcterms:created xsi:type="dcterms:W3CDTF">2016-12-05T23:26:54Z</dcterms:created>
  <dcterms:modified xsi:type="dcterms:W3CDTF">2025-05-21T00:29:07Z</dcterms:modified>
</cp:coreProperties>
</file>